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7" r:id="rId2"/>
    <p:sldId id="259" r:id="rId3"/>
    <p:sldId id="262" r:id="rId4"/>
    <p:sldId id="312" r:id="rId5"/>
    <p:sldId id="341" r:id="rId6"/>
    <p:sldId id="316" r:id="rId7"/>
    <p:sldId id="313" r:id="rId8"/>
    <p:sldId id="314" r:id="rId9"/>
    <p:sldId id="318" r:id="rId10"/>
    <p:sldId id="319" r:id="rId11"/>
    <p:sldId id="320" r:id="rId12"/>
    <p:sldId id="321" r:id="rId13"/>
    <p:sldId id="322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328" r:id="rId24"/>
    <p:sldId id="329" r:id="rId25"/>
    <p:sldId id="325" r:id="rId26"/>
    <p:sldId id="326" r:id="rId27"/>
    <p:sldId id="327" r:id="rId28"/>
    <p:sldId id="330" r:id="rId29"/>
    <p:sldId id="332" r:id="rId30"/>
    <p:sldId id="333" r:id="rId31"/>
    <p:sldId id="334" r:id="rId32"/>
    <p:sldId id="331" r:id="rId33"/>
    <p:sldId id="335" r:id="rId34"/>
    <p:sldId id="342" r:id="rId35"/>
    <p:sldId id="279" r:id="rId36"/>
    <p:sldId id="280" r:id="rId37"/>
    <p:sldId id="281" r:id="rId38"/>
    <p:sldId id="286" r:id="rId39"/>
    <p:sldId id="287" r:id="rId40"/>
    <p:sldId id="288" r:id="rId41"/>
    <p:sldId id="289" r:id="rId42"/>
    <p:sldId id="290" r:id="rId43"/>
    <p:sldId id="291" r:id="rId44"/>
    <p:sldId id="301" r:id="rId45"/>
    <p:sldId id="302" r:id="rId46"/>
    <p:sldId id="303" r:id="rId47"/>
    <p:sldId id="338" r:id="rId48"/>
    <p:sldId id="304" r:id="rId49"/>
    <p:sldId id="305" r:id="rId50"/>
    <p:sldId id="339" r:id="rId51"/>
    <p:sldId id="306" r:id="rId52"/>
    <p:sldId id="340" r:id="rId53"/>
    <p:sldId id="308" r:id="rId54"/>
    <p:sldId id="309" r:id="rId55"/>
    <p:sldId id="310" r:id="rId56"/>
    <p:sldId id="343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3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2A585-8784-41CC-8A38-30F466CC93F4}" type="datetimeFigureOut">
              <a:rPr lang="en-GB" smtClean="0"/>
              <a:t>03/09/2012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F1E09-E7C3-45E1-A257-DBDBF124E3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62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26AA01-F1A8-41D7-BE97-065E40AC32E4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921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5114B92-ECEE-494D-B064-205BB24DDAF9}" type="slidenum">
              <a:rPr lang="en-US" sz="1200"/>
              <a:pPr algn="r" eaLnBrk="1" hangingPunct="1"/>
              <a:t>29</a:t>
            </a:fld>
            <a:endParaRPr lang="en-US" sz="1200"/>
          </a:p>
        </p:txBody>
      </p:sp>
      <p:sp>
        <p:nvSpPr>
          <p:cNvPr id="9216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052E797-35BF-4097-BE7A-D3B0B9ED21A5}" type="slidenum">
              <a:rPr lang="en-US" sz="1200">
                <a:latin typeface="Times New Roman" pitchFamily="18" charset="0"/>
              </a:rPr>
              <a:pPr algn="r" eaLnBrk="1" hangingPunct="1"/>
              <a:t>29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21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0F7D9C-1E67-492C-B1FA-7AA723641E19}" type="slidenum">
              <a:rPr lang="en-US" smtClean="0"/>
              <a:pPr eaLnBrk="1" hangingPunct="1"/>
              <a:t>33</a:t>
            </a:fld>
            <a:endParaRPr lang="en-US" smtClean="0"/>
          </a:p>
        </p:txBody>
      </p:sp>
      <p:sp>
        <p:nvSpPr>
          <p:cNvPr id="942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6FF1F96-9EE8-479D-AE66-BE924C28D8E3}" type="slidenum">
              <a:rPr lang="en-US" sz="1200"/>
              <a:pPr algn="r" eaLnBrk="1" hangingPunct="1"/>
              <a:t>33</a:t>
            </a:fld>
            <a:endParaRPr lang="en-US" sz="1200"/>
          </a:p>
        </p:txBody>
      </p:sp>
      <p:sp>
        <p:nvSpPr>
          <p:cNvPr id="9421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EC503F-250C-4CE7-BA9E-2ECCBFD46A31}" type="slidenum">
              <a:rPr lang="en-US" sz="1200">
                <a:latin typeface="Times New Roman" pitchFamily="18" charset="0"/>
              </a:rPr>
              <a:pPr algn="r" eaLnBrk="1" hangingPunct="1"/>
              <a:t>33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42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821D77-E9C5-4C27-9D04-B9676A568E94}" type="slidenum">
              <a:rPr lang="en-US" smtClean="0"/>
              <a:pPr eaLnBrk="1" hangingPunct="1"/>
              <a:t>41</a:t>
            </a:fld>
            <a:endParaRPr lang="en-US" smtClean="0"/>
          </a:p>
        </p:txBody>
      </p:sp>
      <p:sp>
        <p:nvSpPr>
          <p:cNvPr id="962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74C5442-AF14-49E9-92C9-029AD9B975C3}" type="slidenum">
              <a:rPr lang="en-US" sz="1200"/>
              <a:pPr algn="r" eaLnBrk="1" hangingPunct="1"/>
              <a:t>41</a:t>
            </a:fld>
            <a:endParaRPr lang="en-US" sz="1200"/>
          </a:p>
        </p:txBody>
      </p:sp>
      <p:sp>
        <p:nvSpPr>
          <p:cNvPr id="9626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0D1D53C-7DA6-4197-A32D-6631EE778CED}" type="slidenum">
              <a:rPr lang="en-US" sz="1200">
                <a:latin typeface="Times New Roman" pitchFamily="18" charset="0"/>
              </a:rPr>
              <a:pPr algn="r" eaLnBrk="1" hangingPunct="1"/>
              <a:t>41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62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6586CE-8CB3-438B-9EA2-888801E1DAC3}" type="slidenum">
              <a:rPr lang="en-US" smtClean="0"/>
              <a:pPr eaLnBrk="1" hangingPunct="1"/>
              <a:t>54</a:t>
            </a:fld>
            <a:endParaRPr lang="en-US" smtClean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230F18D-3624-4278-B287-58AD067359A5}" type="slidenum">
              <a:rPr lang="en-US" sz="1200"/>
              <a:pPr algn="r" eaLnBrk="1" hangingPunct="1"/>
              <a:t>54</a:t>
            </a:fld>
            <a:endParaRPr lang="en-US" sz="1200"/>
          </a:p>
        </p:txBody>
      </p:sp>
      <p:sp>
        <p:nvSpPr>
          <p:cNvPr id="9728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F3AF102-A392-4C84-A7DC-A4D356C1FD94}" type="slidenum">
              <a:rPr lang="en-US" sz="1200">
                <a:latin typeface="Times New Roman" pitchFamily="18" charset="0"/>
              </a:rPr>
              <a:pPr algn="r" eaLnBrk="1" hangingPunct="1"/>
              <a:t>54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6EFD-7292-4CE8-B355-BB7EDC57A5F8}" type="datetimeFigureOut">
              <a:rPr lang="en-GB" smtClean="0"/>
              <a:t>03/09/2012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D846-C4C3-4BE3-A740-645DFCF7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55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6EFD-7292-4CE8-B355-BB7EDC57A5F8}" type="datetimeFigureOut">
              <a:rPr lang="en-GB" smtClean="0"/>
              <a:t>03/09/2012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D846-C4C3-4BE3-A740-645DFCF7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17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6EFD-7292-4CE8-B355-BB7EDC57A5F8}" type="datetimeFigureOut">
              <a:rPr lang="en-GB" smtClean="0"/>
              <a:t>03/09/2012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D846-C4C3-4BE3-A740-645DFCF7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01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F696F-AA88-4623-9195-02A14B293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7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6EFD-7292-4CE8-B355-BB7EDC57A5F8}" type="datetimeFigureOut">
              <a:rPr lang="en-GB" smtClean="0"/>
              <a:t>03/09/2012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D846-C4C3-4BE3-A740-645DFCF7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24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6EFD-7292-4CE8-B355-BB7EDC57A5F8}" type="datetimeFigureOut">
              <a:rPr lang="en-GB" smtClean="0"/>
              <a:t>03/09/2012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D846-C4C3-4BE3-A740-645DFCF7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96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6EFD-7292-4CE8-B355-BB7EDC57A5F8}" type="datetimeFigureOut">
              <a:rPr lang="en-GB" smtClean="0"/>
              <a:t>03/09/2012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D846-C4C3-4BE3-A740-645DFCF7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35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6EFD-7292-4CE8-B355-BB7EDC57A5F8}" type="datetimeFigureOut">
              <a:rPr lang="en-GB" smtClean="0"/>
              <a:t>03/09/2012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D846-C4C3-4BE3-A740-645DFCF7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19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6EFD-7292-4CE8-B355-BB7EDC57A5F8}" type="datetimeFigureOut">
              <a:rPr lang="en-GB" smtClean="0"/>
              <a:t>03/09/2012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D846-C4C3-4BE3-A740-645DFCF7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29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6EFD-7292-4CE8-B355-BB7EDC57A5F8}" type="datetimeFigureOut">
              <a:rPr lang="en-GB" smtClean="0"/>
              <a:t>03/09/2012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D846-C4C3-4BE3-A740-645DFCF7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17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6EFD-7292-4CE8-B355-BB7EDC57A5F8}" type="datetimeFigureOut">
              <a:rPr lang="en-GB" smtClean="0"/>
              <a:t>03/09/2012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D846-C4C3-4BE3-A740-645DFCF7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2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6EFD-7292-4CE8-B355-BB7EDC57A5F8}" type="datetimeFigureOut">
              <a:rPr lang="en-GB" smtClean="0"/>
              <a:t>03/09/2012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D846-C4C3-4BE3-A740-645DFCF7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82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36EFD-7292-4CE8-B355-BB7EDC57A5F8}" type="datetimeFigureOut">
              <a:rPr lang="en-GB" smtClean="0"/>
              <a:t>03/09/2012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DD846-C4C3-4BE3-A740-645DFCF7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27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terscottconsult.co.u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Microsoft_Word_97_-_2003_Document1.doc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How to put in place a compliance plan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016824" cy="175260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/>
              <a:t>Peter Scott</a:t>
            </a:r>
          </a:p>
          <a:p>
            <a:pPr algn="l"/>
            <a:r>
              <a:rPr lang="en-GB" sz="2400" dirty="0" smtClean="0"/>
              <a:t>Peter Scott Consulting</a:t>
            </a:r>
          </a:p>
          <a:p>
            <a:pPr algn="l"/>
            <a:r>
              <a:rPr lang="en-GB" sz="2400" dirty="0" smtClean="0">
                <a:hlinkClick r:id="rId2"/>
              </a:rPr>
              <a:t>www.peterscottconsult.co.uk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95942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/>
              <a:t>Rule 8 Guidance notes continued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sz="2000" dirty="0"/>
              <a:t>• appropriate checks on new staff or </a:t>
            </a:r>
            <a:r>
              <a:rPr lang="en-GB" sz="2000" dirty="0" smtClean="0"/>
              <a:t>contractors</a:t>
            </a:r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dirty="0"/>
              <a:t> • a system for ensuring that basic regulatory deadlines are not missed</a:t>
            </a:r>
          </a:p>
          <a:p>
            <a:pPr>
              <a:buNone/>
            </a:pPr>
            <a:r>
              <a:rPr lang="en-GB" sz="2000" dirty="0"/>
              <a:t>e.g. submission of the firm's accountant's report, arranging indemnity</a:t>
            </a:r>
          </a:p>
          <a:p>
            <a:pPr>
              <a:buNone/>
            </a:pPr>
            <a:r>
              <a:rPr lang="en-GB" sz="2000" dirty="0"/>
              <a:t>cover, renewal of practising certificates and registrations, renewal of</a:t>
            </a:r>
          </a:p>
          <a:p>
            <a:pPr>
              <a:buNone/>
            </a:pPr>
            <a:r>
              <a:rPr lang="en-GB" sz="2000" dirty="0"/>
              <a:t>all lawyers' licences to practise and provision of regulatory </a:t>
            </a:r>
            <a:r>
              <a:rPr lang="en-GB" sz="2000" dirty="0" smtClean="0"/>
              <a:t>information</a:t>
            </a:r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200" dirty="0"/>
              <a:t>• a system for monitoring, reviewing and managing </a:t>
            </a:r>
            <a:r>
              <a:rPr lang="en-GB" sz="2200" dirty="0" smtClean="0"/>
              <a:t>risks</a:t>
            </a:r>
          </a:p>
          <a:p>
            <a:pPr>
              <a:buNone/>
            </a:pPr>
            <a:endParaRPr lang="en-GB" sz="2200" dirty="0"/>
          </a:p>
          <a:p>
            <a:pPr>
              <a:buNone/>
            </a:pPr>
            <a:r>
              <a:rPr lang="en-GB" sz="2400" dirty="0"/>
              <a:t> • ensuring that issues of conduct are given appropriate weight in</a:t>
            </a:r>
          </a:p>
          <a:p>
            <a:pPr>
              <a:buNone/>
            </a:pPr>
            <a:r>
              <a:rPr lang="en-GB" sz="2400" dirty="0"/>
              <a:t>decisions the firm takes, whether on client matters or firm-based</a:t>
            </a:r>
          </a:p>
          <a:p>
            <a:pPr>
              <a:buNone/>
            </a:pPr>
            <a:r>
              <a:rPr lang="en-GB" sz="2400" dirty="0"/>
              <a:t>issues such as funding </a:t>
            </a:r>
          </a:p>
          <a:p>
            <a:pPr>
              <a:buNone/>
            </a:pPr>
            <a:endParaRPr lang="en-GB" sz="22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473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/>
              <a:t>Rule 8 Guidance Notes continued ....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dirty="0" smtClean="0"/>
              <a:t>• </a:t>
            </a:r>
            <a:r>
              <a:rPr lang="en-GB" sz="2000" dirty="0"/>
              <a:t>file </a:t>
            </a:r>
            <a:r>
              <a:rPr lang="en-GB" sz="2000" dirty="0" smtClean="0"/>
              <a:t>reviews</a:t>
            </a:r>
            <a:r>
              <a:rPr lang="en-GB" sz="2000" dirty="0"/>
              <a:t> </a:t>
            </a:r>
            <a:endParaRPr lang="en-GB" sz="2000" dirty="0" smtClean="0"/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dirty="0"/>
              <a:t>• appropriate systems for supporting the development and training of</a:t>
            </a:r>
          </a:p>
          <a:p>
            <a:pPr>
              <a:buNone/>
            </a:pPr>
            <a:r>
              <a:rPr lang="en-GB" sz="2000" dirty="0" smtClean="0"/>
              <a:t>staff</a:t>
            </a:r>
            <a:r>
              <a:rPr lang="en-GB" sz="2000" dirty="0"/>
              <a:t> </a:t>
            </a:r>
            <a:endParaRPr lang="en-GB" sz="2000" dirty="0" smtClean="0"/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dirty="0"/>
              <a:t>• obtaining the necessary approvals of managers, owners and</a:t>
            </a:r>
          </a:p>
          <a:p>
            <a:pPr>
              <a:buNone/>
            </a:pPr>
            <a:r>
              <a:rPr lang="en-GB" sz="2000" dirty="0" smtClean="0"/>
              <a:t>COLP/COFA</a:t>
            </a:r>
            <a:r>
              <a:rPr lang="en-GB" sz="2000" dirty="0"/>
              <a:t> </a:t>
            </a:r>
            <a:endParaRPr lang="en-GB" sz="2000" dirty="0" smtClean="0"/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dirty="0"/>
              <a:t>• arrangements to ensure that any duties to clients and others are fully</a:t>
            </a:r>
          </a:p>
          <a:p>
            <a:pPr>
              <a:buNone/>
            </a:pPr>
            <a:r>
              <a:rPr lang="en-GB" sz="2000" dirty="0"/>
              <a:t>met even when staff are absent.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93928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GB" sz="2700" b="1" dirty="0" smtClean="0"/>
              <a:t>2. The </a:t>
            </a:r>
            <a:r>
              <a:rPr lang="en-GB" sz="2700" b="1" dirty="0"/>
              <a:t>[firm] and its </a:t>
            </a:r>
            <a:r>
              <a:rPr lang="en-GB" sz="2700" b="1" i="1" dirty="0"/>
              <a:t>managers</a:t>
            </a:r>
            <a:r>
              <a:rPr lang="en-GB" sz="2700" b="1" dirty="0"/>
              <a:t> and </a:t>
            </a:r>
            <a:r>
              <a:rPr lang="en-GB" sz="2700" b="1" i="1" dirty="0"/>
              <a:t>employees</a:t>
            </a:r>
            <a:r>
              <a:rPr lang="en-GB" sz="2700" b="1" dirty="0"/>
              <a:t>, who are </a:t>
            </a:r>
            <a:r>
              <a:rPr lang="en-GB" sz="2700" b="1" i="1" dirty="0"/>
              <a:t>authorised persons</a:t>
            </a:r>
            <a:r>
              <a:rPr lang="en-GB" sz="2700" b="1" dirty="0"/>
              <a:t>, maintain the </a:t>
            </a:r>
            <a:r>
              <a:rPr lang="en-GB" sz="2700" b="1" i="1" dirty="0"/>
              <a:t>professional principles</a:t>
            </a:r>
            <a:r>
              <a:rPr lang="en-GB" sz="2700" b="1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200" dirty="0"/>
              <a:t> </a:t>
            </a:r>
            <a:r>
              <a:rPr lang="en-GB" sz="2200" dirty="0" smtClean="0"/>
              <a:t>that </a:t>
            </a:r>
            <a:r>
              <a:rPr lang="en-GB" sz="2200" dirty="0"/>
              <a:t>authorised persons should act with independence and integrity, </a:t>
            </a:r>
            <a:endParaRPr lang="en-GB" sz="2200" dirty="0" smtClean="0"/>
          </a:p>
          <a:p>
            <a:endParaRPr lang="en-GB" sz="2200" dirty="0"/>
          </a:p>
          <a:p>
            <a:pPr lvl="0"/>
            <a:r>
              <a:rPr lang="en-GB" sz="2200" dirty="0"/>
              <a:t>that authorised persons should maintain proper standards of work</a:t>
            </a:r>
            <a:r>
              <a:rPr lang="en-GB" sz="2200" dirty="0" smtClean="0"/>
              <a:t>,</a:t>
            </a:r>
          </a:p>
          <a:p>
            <a:pPr lvl="0"/>
            <a:endParaRPr lang="en-GB" sz="2200" dirty="0"/>
          </a:p>
          <a:p>
            <a:pPr lvl="0"/>
            <a:r>
              <a:rPr lang="en-GB" sz="2200" dirty="0"/>
              <a:t>that authorised persons should act in the best interests of their </a:t>
            </a:r>
            <a:r>
              <a:rPr lang="en-GB" sz="2200" i="1" dirty="0"/>
              <a:t>clients</a:t>
            </a:r>
            <a:r>
              <a:rPr lang="en-GB" sz="2200" dirty="0"/>
              <a:t>, </a:t>
            </a:r>
            <a:endParaRPr lang="en-GB" sz="2200" dirty="0" smtClean="0"/>
          </a:p>
          <a:p>
            <a:pPr lvl="0"/>
            <a:endParaRPr lang="en-GB" sz="2200" dirty="0"/>
          </a:p>
          <a:p>
            <a:pPr lvl="0"/>
            <a:r>
              <a:rPr lang="en-GB" sz="2200" dirty="0"/>
              <a:t>that persons who exercise before any </a:t>
            </a:r>
            <a:r>
              <a:rPr lang="en-GB" sz="2200" i="1" dirty="0"/>
              <a:t>court</a:t>
            </a:r>
            <a:r>
              <a:rPr lang="en-GB" sz="2200" dirty="0"/>
              <a:t> a right of audience, or conduct litigation in relation to proceedings in any </a:t>
            </a:r>
            <a:r>
              <a:rPr lang="en-GB" sz="2200" i="1" dirty="0"/>
              <a:t>court</a:t>
            </a:r>
            <a:r>
              <a:rPr lang="en-GB" sz="2200" dirty="0"/>
              <a:t>, by virtue of being authorised persons should comply with their duty to the </a:t>
            </a:r>
            <a:r>
              <a:rPr lang="en-GB" sz="2200" i="1" dirty="0"/>
              <a:t>court</a:t>
            </a:r>
            <a:r>
              <a:rPr lang="en-GB" sz="2200" dirty="0"/>
              <a:t> to act with independence in the interests of justice, and </a:t>
            </a:r>
            <a:endParaRPr lang="en-GB" sz="2200" dirty="0" smtClean="0"/>
          </a:p>
          <a:p>
            <a:pPr lvl="0"/>
            <a:endParaRPr lang="en-GB" sz="2200" dirty="0"/>
          </a:p>
          <a:p>
            <a:pPr lvl="0"/>
            <a:r>
              <a:rPr lang="en-GB" sz="2200" dirty="0"/>
              <a:t>that the affairs of </a:t>
            </a:r>
            <a:r>
              <a:rPr lang="en-GB" sz="2200" i="1" dirty="0"/>
              <a:t>clients</a:t>
            </a:r>
            <a:r>
              <a:rPr lang="en-GB" sz="2200" dirty="0"/>
              <a:t> should be kept confidential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713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Where to start?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571612"/>
            <a:ext cx="8229600" cy="5026029"/>
          </a:xfrm>
        </p:spPr>
        <p:txBody>
          <a:bodyPr/>
          <a:lstStyle/>
          <a:p>
            <a:r>
              <a:rPr lang="en-GB" sz="2400" dirty="0" smtClean="0"/>
              <a:t>Which areas will need to be covered?</a:t>
            </a:r>
          </a:p>
          <a:p>
            <a:r>
              <a:rPr lang="en-GB" sz="2400" dirty="0" smtClean="0"/>
              <a:t>Which areas should be given priority?</a:t>
            </a:r>
          </a:p>
          <a:p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Begin by looking at your current procedures to </a:t>
            </a:r>
          </a:p>
          <a:p>
            <a:pPr>
              <a:buNone/>
            </a:pPr>
            <a:r>
              <a:rPr lang="en-GB" sz="2400" dirty="0" smtClean="0"/>
              <a:t>see if they are:</a:t>
            </a:r>
          </a:p>
          <a:p>
            <a:pPr>
              <a:buNone/>
            </a:pPr>
            <a:endParaRPr lang="en-GB" sz="2400" dirty="0" smtClean="0"/>
          </a:p>
          <a:p>
            <a:pPr>
              <a:buFontTx/>
              <a:buChar char="-"/>
            </a:pPr>
            <a:r>
              <a:rPr lang="en-GB" sz="2400" dirty="0" smtClean="0"/>
              <a:t>adequate?</a:t>
            </a:r>
          </a:p>
          <a:p>
            <a:pPr>
              <a:buFontTx/>
              <a:buChar char="-"/>
            </a:pPr>
            <a:r>
              <a:rPr lang="en-GB" sz="2400" dirty="0" smtClean="0"/>
              <a:t>Need upgrading?</a:t>
            </a:r>
          </a:p>
          <a:p>
            <a:pPr>
              <a:buFontTx/>
              <a:buChar char="-"/>
            </a:pPr>
            <a:r>
              <a:rPr lang="en-GB" sz="2400" dirty="0" smtClean="0"/>
              <a:t>Adding to?</a:t>
            </a:r>
          </a:p>
          <a:p>
            <a:pPr>
              <a:buFontTx/>
              <a:buChar char="-"/>
            </a:pPr>
            <a:endParaRPr lang="en-GB" sz="2400" dirty="0" smtClean="0"/>
          </a:p>
          <a:p>
            <a:pPr>
              <a:buFontTx/>
              <a:buChar char="-"/>
            </a:pPr>
            <a:endParaRPr lang="en-GB" sz="2400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379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Client care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For example:</a:t>
            </a:r>
          </a:p>
          <a:p>
            <a:endParaRPr lang="en-GB" sz="2000" dirty="0" smtClean="0"/>
          </a:p>
          <a:p>
            <a:r>
              <a:rPr lang="en-GB" sz="2000" dirty="0" smtClean="0"/>
              <a:t>Procedures </a:t>
            </a:r>
            <a:r>
              <a:rPr lang="en-GB" sz="2000" dirty="0"/>
              <a:t>for accepting / terminating instructions</a:t>
            </a:r>
          </a:p>
          <a:p>
            <a:r>
              <a:rPr lang="en-GB" sz="2000" dirty="0"/>
              <a:t>File opening</a:t>
            </a:r>
          </a:p>
          <a:p>
            <a:r>
              <a:rPr lang="en-GB" sz="2000" dirty="0"/>
              <a:t>Complaints handling / records</a:t>
            </a:r>
          </a:p>
          <a:p>
            <a:r>
              <a:rPr lang="en-GB" sz="2000" dirty="0"/>
              <a:t>Dealing with clients’ matters</a:t>
            </a:r>
          </a:p>
          <a:p>
            <a:r>
              <a:rPr lang="en-GB" sz="2000" dirty="0"/>
              <a:t>Fee arrangements with clients</a:t>
            </a:r>
          </a:p>
          <a:p>
            <a:r>
              <a:rPr lang="en-GB" sz="2000" dirty="0"/>
              <a:t>Engagement letters</a:t>
            </a:r>
          </a:p>
          <a:p>
            <a:r>
              <a:rPr lang="en-GB" sz="2000" dirty="0"/>
              <a:t>Costs information</a:t>
            </a:r>
          </a:p>
          <a:p>
            <a:r>
              <a:rPr lang="en-GB" sz="2000" dirty="0"/>
              <a:t>Financial benefits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70188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Equality and diversity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1800" dirty="0" smtClean="0"/>
              <a:t>For example:</a:t>
            </a:r>
          </a:p>
          <a:p>
            <a:endParaRPr lang="en-GB" sz="1800" dirty="0" smtClean="0"/>
          </a:p>
          <a:p>
            <a:r>
              <a:rPr lang="en-GB" sz="1800" dirty="0" smtClean="0"/>
              <a:t>Written </a:t>
            </a:r>
            <a:r>
              <a:rPr lang="en-GB" sz="1800" dirty="0"/>
              <a:t>policies</a:t>
            </a:r>
          </a:p>
          <a:p>
            <a:r>
              <a:rPr lang="en-GB" sz="1800" dirty="0"/>
              <a:t>Recruitment and interview procedures</a:t>
            </a:r>
          </a:p>
          <a:p>
            <a:r>
              <a:rPr lang="en-GB" sz="1800" dirty="0"/>
              <a:t>Promotion and development criteria</a:t>
            </a:r>
          </a:p>
          <a:p>
            <a:r>
              <a:rPr lang="en-GB" sz="1800" dirty="0"/>
              <a:t>Staff training records</a:t>
            </a:r>
          </a:p>
          <a:p>
            <a:r>
              <a:rPr lang="en-GB" sz="1800" dirty="0"/>
              <a:t>Workplace diversity monitoring</a:t>
            </a:r>
          </a:p>
          <a:p>
            <a:r>
              <a:rPr lang="en-GB" sz="1800" dirty="0" smtClean="0"/>
              <a:t>References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Do your people know where to find your policies and know what they say? </a:t>
            </a: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18873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Conflict of interests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For example:</a:t>
            </a:r>
          </a:p>
          <a:p>
            <a:pPr>
              <a:buNone/>
            </a:pPr>
            <a:endParaRPr lang="en-GB" sz="2000" dirty="0"/>
          </a:p>
          <a:p>
            <a:r>
              <a:rPr lang="en-GB" sz="2000" dirty="0"/>
              <a:t>Systems and controls to identify conflicts</a:t>
            </a:r>
          </a:p>
          <a:p>
            <a:r>
              <a:rPr lang="en-GB" sz="2000" dirty="0"/>
              <a:t>Governance procedures to manage issues relating to conflict </a:t>
            </a:r>
          </a:p>
          <a:p>
            <a:r>
              <a:rPr lang="en-GB" sz="2000" dirty="0"/>
              <a:t>Policies for different areas of work</a:t>
            </a:r>
          </a:p>
          <a:p>
            <a:r>
              <a:rPr lang="en-GB" sz="2000" dirty="0"/>
              <a:t>Policies on use of information barriers</a:t>
            </a:r>
          </a:p>
          <a:p>
            <a:r>
              <a:rPr lang="en-GB" sz="2000" dirty="0"/>
              <a:t>Register of partners’ interests</a:t>
            </a:r>
          </a:p>
          <a:p>
            <a:pPr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89041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928686"/>
          </a:xfrm>
        </p:spPr>
        <p:txBody>
          <a:bodyPr>
            <a:normAutofit fontScale="90000"/>
          </a:bodyPr>
          <a:lstStyle/>
          <a:p>
            <a:pPr algn="l"/>
            <a:r>
              <a:rPr lang="en-GB" sz="3100" b="1" dirty="0" smtClean="0"/>
              <a:t/>
            </a:r>
            <a:br>
              <a:rPr lang="en-GB" sz="3100" b="1" dirty="0" smtClean="0"/>
            </a:br>
            <a:r>
              <a:rPr lang="en-GB" sz="3100" b="1" dirty="0" smtClean="0"/>
              <a:t/>
            </a:r>
            <a:br>
              <a:rPr lang="en-GB" sz="3100" b="1" dirty="0" smtClean="0"/>
            </a:br>
            <a:r>
              <a:rPr lang="en-GB" sz="3100" dirty="0" smtClean="0"/>
              <a:t>Confidentiality and disclosure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 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571612"/>
            <a:ext cx="89439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For example:</a:t>
            </a:r>
          </a:p>
          <a:p>
            <a:endParaRPr lang="en-GB" sz="2000" dirty="0" smtClean="0"/>
          </a:p>
          <a:p>
            <a:r>
              <a:rPr lang="en-GB" sz="2000" dirty="0" smtClean="0"/>
              <a:t>Systems </a:t>
            </a:r>
            <a:r>
              <a:rPr lang="en-GB" sz="2000" dirty="0"/>
              <a:t>and controls to protect client confidential information</a:t>
            </a:r>
          </a:p>
          <a:p>
            <a:r>
              <a:rPr lang="en-GB" sz="2000" dirty="0"/>
              <a:t>Policies on use of information barriers</a:t>
            </a:r>
          </a:p>
          <a:p>
            <a:r>
              <a:rPr lang="en-GB" sz="2000" dirty="0"/>
              <a:t>Registers of outsourcing arrangements and confidentiality agreements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12057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Introductions to third parties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For example:</a:t>
            </a:r>
          </a:p>
          <a:p>
            <a:pPr>
              <a:buNone/>
            </a:pPr>
            <a:r>
              <a:rPr lang="en-GB" sz="2000" dirty="0"/>
              <a:t> </a:t>
            </a:r>
          </a:p>
          <a:p>
            <a:r>
              <a:rPr lang="en-GB" sz="2000" dirty="0"/>
              <a:t>Policies and procedures to be followed when referring clients to third parties</a:t>
            </a:r>
          </a:p>
          <a:p>
            <a:r>
              <a:rPr lang="en-GB" sz="2000" dirty="0"/>
              <a:t>Register of financial arrangements with third parties</a:t>
            </a:r>
          </a:p>
          <a:p>
            <a:r>
              <a:rPr lang="en-GB" sz="2000" dirty="0"/>
              <a:t>Systems and controls to ensure clients are fully informed about financial arrangements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39775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Management and governance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1600" dirty="0" smtClean="0"/>
              <a:t>For example:</a:t>
            </a:r>
          </a:p>
          <a:p>
            <a:pPr>
              <a:buNone/>
            </a:pPr>
            <a:endParaRPr lang="en-GB" sz="1600" dirty="0"/>
          </a:p>
          <a:p>
            <a:r>
              <a:rPr lang="en-GB" sz="1600" dirty="0"/>
              <a:t>Documentation as to governance and reporting lines</a:t>
            </a:r>
          </a:p>
          <a:p>
            <a:r>
              <a:rPr lang="en-GB" sz="1600" dirty="0"/>
              <a:t>Training and communication to all appropriate personnel in respect of policies </a:t>
            </a:r>
          </a:p>
          <a:p>
            <a:r>
              <a:rPr lang="en-GB" sz="1600" dirty="0"/>
              <a:t>Systems and controls relating to compliance, including monitoring, reporting  and remedial </a:t>
            </a:r>
          </a:p>
          <a:p>
            <a:r>
              <a:rPr lang="en-GB" sz="1600" dirty="0"/>
              <a:t>action and the maintenance of financial stability</a:t>
            </a:r>
          </a:p>
          <a:p>
            <a:r>
              <a:rPr lang="en-GB" sz="1600" dirty="0"/>
              <a:t>regular review of procedures</a:t>
            </a:r>
          </a:p>
          <a:p>
            <a:r>
              <a:rPr lang="en-GB" sz="1600" dirty="0"/>
              <a:t>supervision arrangements</a:t>
            </a:r>
          </a:p>
          <a:p>
            <a:r>
              <a:rPr lang="en-GB" sz="1600" dirty="0"/>
              <a:t>file reviews</a:t>
            </a:r>
          </a:p>
          <a:p>
            <a:r>
              <a:rPr lang="en-GB" sz="1600" dirty="0"/>
              <a:t>outsourcing contractual arrangements</a:t>
            </a:r>
          </a:p>
          <a:p>
            <a:r>
              <a:rPr lang="en-GB" sz="1600" dirty="0"/>
              <a:t>undertakings policies </a:t>
            </a:r>
          </a:p>
          <a:p>
            <a:r>
              <a:rPr lang="en-GB" sz="1600" dirty="0"/>
              <a:t>management of regulatory deadlines, including practising certificates  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43098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The scope of this session</a:t>
            </a:r>
            <a:endParaRPr lang="en-GB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400" dirty="0" smtClean="0"/>
              <a:t>why </a:t>
            </a:r>
            <a:r>
              <a:rPr lang="en-GB" sz="2400" dirty="0"/>
              <a:t>all firms are going to need a compliance plan for the purposes of outcomes focused regulation</a:t>
            </a:r>
            <a:r>
              <a:rPr lang="en-GB" sz="2400" dirty="0" smtClean="0"/>
              <a:t>;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 smtClean="0"/>
              <a:t>compliance </a:t>
            </a:r>
            <a:r>
              <a:rPr lang="en-GB" sz="2400" dirty="0"/>
              <a:t>procedures which will need to be covered by a compliance plan</a:t>
            </a:r>
            <a:r>
              <a:rPr lang="en-GB" sz="2400" dirty="0" smtClean="0"/>
              <a:t>; and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 smtClean="0"/>
              <a:t>how </a:t>
            </a:r>
            <a:r>
              <a:rPr lang="en-GB" sz="2400" dirty="0"/>
              <a:t>a plan will need to be managed with a view to a firm not only being compliant and but also being able to demonstrate compliance.   </a:t>
            </a:r>
          </a:p>
          <a:p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232058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Publicity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For example:</a:t>
            </a:r>
          </a:p>
          <a:p>
            <a:pPr>
              <a:buNone/>
            </a:pPr>
            <a:endParaRPr lang="en-GB" sz="2000" dirty="0"/>
          </a:p>
          <a:p>
            <a:r>
              <a:rPr lang="en-GB" sz="2000" dirty="0"/>
              <a:t>systems and controls to ensure all information in publicity and stationary is accurate and </a:t>
            </a:r>
            <a:r>
              <a:rPr lang="en-GB" sz="2000" dirty="0" smtClean="0"/>
              <a:t>not misleading </a:t>
            </a:r>
            <a:endParaRPr lang="en-GB" sz="2000" dirty="0"/>
          </a:p>
          <a:p>
            <a:r>
              <a:rPr lang="en-GB" sz="2000" dirty="0"/>
              <a:t>protocols with external marketing advisers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37087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Some other areas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1600" dirty="0" smtClean="0"/>
              <a:t>For example:</a:t>
            </a:r>
          </a:p>
          <a:p>
            <a:pPr>
              <a:buNone/>
            </a:pPr>
            <a:endParaRPr lang="en-GB" sz="1600" dirty="0"/>
          </a:p>
          <a:p>
            <a:r>
              <a:rPr lang="en-GB" sz="1600" dirty="0"/>
              <a:t>business continuity plan</a:t>
            </a:r>
          </a:p>
          <a:p>
            <a:r>
              <a:rPr lang="en-GB" sz="1600" dirty="0"/>
              <a:t>business plan for each part of the firm</a:t>
            </a:r>
          </a:p>
          <a:p>
            <a:r>
              <a:rPr lang="en-GB" sz="1600" dirty="0"/>
              <a:t>library register</a:t>
            </a:r>
          </a:p>
          <a:p>
            <a:r>
              <a:rPr lang="en-GB" sz="1600" dirty="0"/>
              <a:t>procedures for risk assessments, audits and remedial procedures</a:t>
            </a:r>
          </a:p>
          <a:p>
            <a:r>
              <a:rPr lang="en-GB" sz="1600" dirty="0"/>
              <a:t>training records</a:t>
            </a:r>
          </a:p>
          <a:p>
            <a:r>
              <a:rPr lang="en-GB" sz="1600" dirty="0"/>
              <a:t>data protection</a:t>
            </a:r>
          </a:p>
          <a:p>
            <a:r>
              <a:rPr lang="en-GB" sz="1600" dirty="0"/>
              <a:t>file closure / file storage / archiving</a:t>
            </a:r>
          </a:p>
          <a:p>
            <a:r>
              <a:rPr lang="en-GB" sz="1600" dirty="0"/>
              <a:t>deeds storage</a:t>
            </a:r>
          </a:p>
          <a:p>
            <a:r>
              <a:rPr lang="en-GB" sz="1600" dirty="0"/>
              <a:t>anti- money laundering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98575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Some other areas continued ....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1600" dirty="0" smtClean="0"/>
          </a:p>
          <a:p>
            <a:r>
              <a:rPr lang="en-GB" sz="1600" dirty="0" smtClean="0"/>
              <a:t>record </a:t>
            </a:r>
            <a:r>
              <a:rPr lang="en-GB" sz="1600" dirty="0"/>
              <a:t>of claims and notifications to insurers</a:t>
            </a:r>
          </a:p>
          <a:p>
            <a:r>
              <a:rPr lang="en-GB" sz="1600" dirty="0"/>
              <a:t>health and safety policies</a:t>
            </a:r>
          </a:p>
          <a:p>
            <a:r>
              <a:rPr lang="en-GB" sz="1600" dirty="0" smtClean="0"/>
              <a:t>intranet </a:t>
            </a:r>
            <a:r>
              <a:rPr lang="en-GB" sz="1600" dirty="0"/>
              <a:t>policies</a:t>
            </a:r>
          </a:p>
          <a:p>
            <a:r>
              <a:rPr lang="en-GB" sz="1600" dirty="0"/>
              <a:t>email and internet policies</a:t>
            </a:r>
          </a:p>
          <a:p>
            <a:r>
              <a:rPr lang="en-GB" sz="1600" dirty="0"/>
              <a:t>Bribery Act</a:t>
            </a:r>
          </a:p>
          <a:p>
            <a:r>
              <a:rPr lang="en-GB" sz="1600" dirty="0"/>
              <a:t>Checks on new staff and contractors </a:t>
            </a:r>
          </a:p>
          <a:p>
            <a:r>
              <a:rPr lang="en-GB" sz="1600" dirty="0"/>
              <a:t>office procedures not covered by the </a:t>
            </a:r>
            <a:r>
              <a:rPr lang="en-GB" sz="1600" dirty="0" smtClean="0"/>
              <a:t>above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pPr>
              <a:buNone/>
            </a:pPr>
            <a:r>
              <a:rPr lang="en-GB" sz="1600" b="1" dirty="0" smtClean="0"/>
              <a:t>And of course, last but not least, governance procedures in relation to the COLP and COFA and </a:t>
            </a:r>
          </a:p>
          <a:p>
            <a:pPr>
              <a:buNone/>
            </a:pPr>
            <a:r>
              <a:rPr lang="en-GB" sz="1600" b="1" dirty="0" smtClean="0"/>
              <a:t>how they will be supported in carrying out their roles. </a:t>
            </a:r>
          </a:p>
          <a:p>
            <a:pPr>
              <a:buNone/>
            </a:pPr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16599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/>
              <a:t>Planning how to put in place a compliance plan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689131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b="1" dirty="0" smtClean="0"/>
              <a:t>Your challenge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It will not be sufficient just to be compliant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i="1" dirty="0" smtClean="0"/>
              <a:t>“If you cannot demonstrate compliance we may take regulatory action”</a:t>
            </a:r>
          </a:p>
          <a:p>
            <a:pPr>
              <a:buNone/>
            </a:pPr>
            <a:endParaRPr lang="en-GB" i="1" dirty="0" smtClean="0"/>
          </a:p>
          <a:p>
            <a:pPr>
              <a:buNone/>
            </a:pPr>
            <a:r>
              <a:rPr lang="en-GB" sz="1600" dirty="0" smtClean="0"/>
              <a:t>SRA - OFR at a glance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81208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1. Buy – in from everyone in your firm will be necessary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1900" dirty="0">
                <a:latin typeface="Verdana" pitchFamily="34" charset="0"/>
              </a:rPr>
              <a:t>Needs to be management driven, with top level buy-in</a:t>
            </a:r>
          </a:p>
          <a:p>
            <a:pPr>
              <a:defRPr/>
            </a:pPr>
            <a:endParaRPr lang="en-GB" sz="1900" dirty="0">
              <a:latin typeface="Verdana" pitchFamily="34" charset="0"/>
            </a:endParaRPr>
          </a:p>
          <a:p>
            <a:pPr>
              <a:defRPr/>
            </a:pPr>
            <a:r>
              <a:rPr lang="en-GB" sz="1900" dirty="0">
                <a:latin typeface="Verdana" pitchFamily="34" charset="0"/>
              </a:rPr>
              <a:t>Zero tolerance is required</a:t>
            </a:r>
          </a:p>
          <a:p>
            <a:pPr>
              <a:defRPr/>
            </a:pPr>
            <a:endParaRPr lang="en-GB" sz="1900" dirty="0">
              <a:latin typeface="Verdana" pitchFamily="34" charset="0"/>
            </a:endParaRPr>
          </a:p>
          <a:p>
            <a:pPr>
              <a:defRPr/>
            </a:pPr>
            <a:r>
              <a:rPr lang="en-GB" sz="1900" dirty="0">
                <a:latin typeface="Verdana" pitchFamily="34" charset="0"/>
              </a:rPr>
              <a:t>Managing compliance risk needs to be seen as ‘everyone’s job’ – a mind set change is </a:t>
            </a:r>
            <a:r>
              <a:rPr lang="en-GB" sz="1900" dirty="0" smtClean="0">
                <a:latin typeface="Verdana" pitchFamily="34" charset="0"/>
              </a:rPr>
              <a:t>needed</a:t>
            </a:r>
          </a:p>
          <a:p>
            <a:pPr marL="0" indent="0">
              <a:buNone/>
              <a:defRPr/>
            </a:pPr>
            <a:endParaRPr lang="en-GB" sz="1900" dirty="0">
              <a:latin typeface="Verdana" pitchFamily="34" charset="0"/>
            </a:endParaRPr>
          </a:p>
          <a:p>
            <a:pPr>
              <a:defRPr/>
            </a:pPr>
            <a:r>
              <a:rPr lang="en-GB" sz="1900" dirty="0">
                <a:latin typeface="Verdana" pitchFamily="34" charset="0"/>
              </a:rPr>
              <a:t>Need a ‘no blame’ culture to encourage disclosure</a:t>
            </a:r>
          </a:p>
          <a:p>
            <a:pPr>
              <a:defRPr/>
            </a:pPr>
            <a:endParaRPr lang="en-GB" sz="1900" dirty="0">
              <a:latin typeface="Verdana" pitchFamily="34" charset="0"/>
            </a:endParaRPr>
          </a:p>
          <a:p>
            <a:pPr>
              <a:defRPr/>
            </a:pPr>
            <a:r>
              <a:rPr lang="en-GB" sz="1900" b="1" dirty="0">
                <a:latin typeface="Verdana" pitchFamily="34" charset="0"/>
              </a:rPr>
              <a:t>Above all – identify your ‘big gorillas’ and deal with them</a:t>
            </a:r>
          </a:p>
          <a:p>
            <a:pPr>
              <a:defRPr/>
            </a:pPr>
            <a:endParaRPr lang="en-GB" sz="1900" dirty="0">
              <a:latin typeface="Verdana" pitchFamily="34" charset="0"/>
            </a:endParaRPr>
          </a:p>
          <a:p>
            <a:pPr marL="0" indent="0">
              <a:buNone/>
              <a:defRPr/>
            </a:pPr>
            <a:endParaRPr lang="en-GB" sz="1900" dirty="0">
              <a:latin typeface="Verdana" pitchFamily="34" charset="0"/>
            </a:endParaRPr>
          </a:p>
          <a:p>
            <a:pPr marL="0" indent="0">
              <a:buNone/>
              <a:defRPr/>
            </a:pPr>
            <a:endParaRPr lang="en-GB" sz="1900" dirty="0">
              <a:latin typeface="Verdana" pitchFamily="34" charset="0"/>
            </a:endParaRPr>
          </a:p>
          <a:p>
            <a:pPr marL="0" indent="0">
              <a:buNone/>
              <a:defRPr/>
            </a:pPr>
            <a:r>
              <a:rPr lang="en-GB" sz="1900" dirty="0">
                <a:latin typeface="Verdana" pitchFamily="34" charset="0"/>
              </a:rPr>
              <a:t>Otherwise everyone is </a:t>
            </a:r>
            <a:r>
              <a:rPr lang="en-GB" sz="1900" b="1" dirty="0">
                <a:solidFill>
                  <a:srgbClr val="FF0000"/>
                </a:solidFill>
                <a:latin typeface="Verdana" pitchFamily="34" charset="0"/>
              </a:rPr>
              <a:t>at risk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71422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AN0131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8" y="1303338"/>
            <a:ext cx="3186112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500" smtClean="0"/>
              <a:t>“Heavyweight gorilla”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22800" y="2449513"/>
            <a:ext cx="4297363" cy="2136775"/>
          </a:xfrm>
        </p:spPr>
        <p:txBody>
          <a:bodyPr/>
          <a:lstStyle/>
          <a:p>
            <a:pPr marL="284163" indent="-284163" algn="ctr" defTabSz="190500" eaLnBrk="1" hangingPunct="1">
              <a:buFont typeface="Wingdings" pitchFamily="2" charset="2"/>
              <a:buNone/>
            </a:pPr>
            <a:r>
              <a:rPr lang="en-GB" sz="4400" smtClean="0"/>
              <a:t>“You can’t manage me.</a:t>
            </a:r>
            <a:br>
              <a:rPr lang="en-GB" sz="4400" smtClean="0"/>
            </a:br>
            <a:r>
              <a:rPr lang="en-GB" sz="4400" smtClean="0"/>
              <a:t>I’m a big biller!”</a:t>
            </a:r>
          </a:p>
        </p:txBody>
      </p:sp>
    </p:spTree>
    <p:extLst>
      <p:ext uri="{BB962C8B-B14F-4D97-AF65-F5344CB8AC3E}">
        <p14:creationId xmlns:p14="http://schemas.microsoft.com/office/powerpoint/2010/main" val="5057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bldLvl="5" autoUpdateAnimBg="0" advAuto="200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01837"/>
          </a:xfrm>
        </p:spPr>
        <p:txBody>
          <a:bodyPr/>
          <a:lstStyle/>
          <a:p>
            <a:pPr eaLnBrk="1" hangingPunct="1"/>
            <a:r>
              <a:rPr lang="en-GB" sz="5500" smtClean="0"/>
              <a:t>“That’s a great idea </a:t>
            </a:r>
            <a:br>
              <a:rPr lang="en-GB" sz="5500" smtClean="0"/>
            </a:br>
            <a:r>
              <a:rPr lang="en-GB" sz="5500" smtClean="0"/>
              <a:t>…for the rest of you!” </a:t>
            </a:r>
          </a:p>
        </p:txBody>
      </p:sp>
      <p:pic>
        <p:nvPicPr>
          <p:cNvPr id="26627" name="Picture 3" descr="BD1993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9" b="4402"/>
          <a:stretch>
            <a:fillRect/>
          </a:stretch>
        </p:blipFill>
        <p:spPr bwMode="auto">
          <a:xfrm>
            <a:off x="1981200" y="3048000"/>
            <a:ext cx="5791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73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Use education and training to obtain buy-in</a:t>
            </a:r>
            <a:endParaRPr lang="en-GB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Put in place a programme of education and training for </a:t>
            </a:r>
            <a:r>
              <a:rPr lang="en-GB" sz="2800" b="1" dirty="0" smtClean="0"/>
              <a:t>all</a:t>
            </a:r>
            <a:r>
              <a:rPr lang="en-GB" sz="2800" dirty="0" smtClean="0"/>
              <a:t> your people so they understand that </a:t>
            </a:r>
            <a:r>
              <a:rPr lang="en-GB" sz="2800" b="1" dirty="0" smtClean="0"/>
              <a:t>everyone without exception </a:t>
            </a:r>
            <a:r>
              <a:rPr lang="en-GB" sz="2800" dirty="0" smtClean="0"/>
              <a:t>needs to follow procedures 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Otherwise everyone is </a:t>
            </a:r>
            <a:r>
              <a:rPr lang="en-GB" sz="2800" b="1" dirty="0" smtClean="0">
                <a:solidFill>
                  <a:srgbClr val="FF0000"/>
                </a:solidFill>
              </a:rPr>
              <a:t>at risk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0425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sz="140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836613"/>
            <a:ext cx="8548439" cy="863600"/>
          </a:xfrm>
        </p:spPr>
        <p:txBody>
          <a:bodyPr anchor="b">
            <a:normAutofit fontScale="90000"/>
          </a:bodyPr>
          <a:lstStyle/>
          <a:p>
            <a:pPr algn="l" eaLnBrk="1" hangingPunct="1"/>
            <a:r>
              <a:rPr lang="en-GB" sz="2800" dirty="0" smtClean="0">
                <a:latin typeface="Verdana" pitchFamily="34" charset="0"/>
              </a:rPr>
              <a:t>2. Establish the </a:t>
            </a:r>
            <a:r>
              <a:rPr lang="en-GB" sz="2800" b="1" dirty="0" smtClean="0">
                <a:latin typeface="Verdana" pitchFamily="34" charset="0"/>
              </a:rPr>
              <a:t>resources</a:t>
            </a:r>
            <a:r>
              <a:rPr lang="en-GB" sz="2800" dirty="0" smtClean="0">
                <a:latin typeface="Verdana" pitchFamily="34" charset="0"/>
              </a:rPr>
              <a:t> you will need to put in place a compliance plan</a:t>
            </a:r>
            <a:endParaRPr lang="en-US" sz="2800" dirty="0" smtClean="0">
              <a:latin typeface="Verdana" pitchFamily="34" charset="0"/>
            </a:endParaRPr>
          </a:p>
        </p:txBody>
      </p:sp>
      <p:sp>
        <p:nvSpPr>
          <p:cNvPr id="696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1187450" y="1989138"/>
            <a:ext cx="7772400" cy="4114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00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sz="2000" dirty="0" smtClean="0">
                <a:latin typeface="Verdana" pitchFamily="34" charset="0"/>
              </a:rPr>
              <a:t>For example: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latin typeface="Verdana" pitchFamily="34" charset="0"/>
              </a:rPr>
              <a:t>Internal or external?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latin typeface="Verdana" pitchFamily="34" charset="0"/>
              </a:rPr>
              <a:t>Part time partners or professionals?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latin typeface="Verdana" pitchFamily="34" charset="0"/>
              </a:rPr>
              <a:t>Paper records or use of IT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latin typeface="Verdana" pitchFamily="34" charset="0"/>
              </a:rPr>
              <a:t>If IT is used - bespoke or ‘off the peg’ systems?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latin typeface="Verdana" pitchFamily="34" charset="0"/>
              </a:rPr>
              <a:t>Do you have a budget?</a:t>
            </a:r>
          </a:p>
          <a:p>
            <a:pPr eaLnBrk="1" hangingPunct="1">
              <a:lnSpc>
                <a:spcPct val="90000"/>
              </a:lnSpc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latin typeface="Verdana" pitchFamily="34" charset="0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GB" sz="2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7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Why do you need a compliance plan?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1800" b="1" dirty="0" smtClean="0"/>
              <a:t>Rule </a:t>
            </a:r>
            <a:r>
              <a:rPr lang="en-GB" sz="1800" b="1" dirty="0"/>
              <a:t>8.2 Authorisation </a:t>
            </a:r>
            <a:r>
              <a:rPr lang="en-GB" sz="1800" b="1" dirty="0" smtClean="0"/>
              <a:t>Rules provide </a:t>
            </a:r>
            <a:endParaRPr lang="en-GB" sz="1800" b="1" dirty="0"/>
          </a:p>
          <a:p>
            <a:pPr marL="0" lvl="0" indent="0">
              <a:buNone/>
            </a:pPr>
            <a:endParaRPr lang="en-GB" sz="1800" dirty="0" smtClean="0"/>
          </a:p>
          <a:p>
            <a:pPr marL="0" lvl="0" indent="0">
              <a:buNone/>
            </a:pPr>
            <a:r>
              <a:rPr lang="en-GB" sz="1800" dirty="0" smtClean="0"/>
              <a:t>An </a:t>
            </a:r>
            <a:r>
              <a:rPr lang="en-GB" sz="1800" i="1" dirty="0"/>
              <a:t>authorised body</a:t>
            </a:r>
            <a:r>
              <a:rPr lang="en-GB" sz="1800" dirty="0"/>
              <a:t> (i.e. a law firm) must at all times have </a:t>
            </a:r>
            <a:r>
              <a:rPr lang="en-GB" sz="1800" b="1" dirty="0"/>
              <a:t>suitable arrangements in place </a:t>
            </a:r>
            <a:r>
              <a:rPr lang="en-GB" sz="1800" dirty="0"/>
              <a:t>to ensure that:</a:t>
            </a:r>
          </a:p>
          <a:p>
            <a:pPr marL="0" indent="0">
              <a:buNone/>
            </a:pPr>
            <a:endParaRPr lang="en-GB" sz="1800" dirty="0"/>
          </a:p>
          <a:p>
            <a:pPr lvl="0">
              <a:buFont typeface="+mj-lt"/>
              <a:buAutoNum type="arabicPeriod"/>
            </a:pPr>
            <a:r>
              <a:rPr lang="en-GB" sz="1800" dirty="0"/>
              <a:t>the [firm], its </a:t>
            </a:r>
            <a:r>
              <a:rPr lang="en-GB" sz="1800" i="1" dirty="0"/>
              <a:t>managers</a:t>
            </a:r>
            <a:r>
              <a:rPr lang="en-GB" sz="1800" dirty="0"/>
              <a:t> and </a:t>
            </a:r>
            <a:r>
              <a:rPr lang="en-GB" sz="1800" i="1" dirty="0"/>
              <a:t>employees</a:t>
            </a:r>
            <a:r>
              <a:rPr lang="en-GB" sz="1800" dirty="0"/>
              <a:t>, comply with the </a:t>
            </a:r>
            <a:r>
              <a:rPr lang="en-GB" sz="1800" i="1" dirty="0"/>
              <a:t>SRA's</a:t>
            </a:r>
            <a:r>
              <a:rPr lang="en-GB" sz="1800" dirty="0"/>
              <a:t> regulatory arrangements as they apply to them, as required under section 176 of the </a:t>
            </a:r>
            <a:r>
              <a:rPr lang="en-GB" sz="1800" i="1" dirty="0"/>
              <a:t>LSA</a:t>
            </a:r>
            <a:r>
              <a:rPr lang="en-GB" sz="1800" dirty="0"/>
              <a:t> and Rule 8.1 above; </a:t>
            </a:r>
            <a:r>
              <a:rPr lang="en-GB" sz="1800" dirty="0" smtClean="0"/>
              <a:t>and</a:t>
            </a:r>
          </a:p>
          <a:p>
            <a:pPr marL="0" lvl="0" indent="0">
              <a:buNone/>
            </a:pPr>
            <a:endParaRPr lang="en-GB" sz="1800" dirty="0"/>
          </a:p>
          <a:p>
            <a:pPr lvl="0">
              <a:buAutoNum type="arabicPeriod" startAt="2"/>
            </a:pPr>
            <a:r>
              <a:rPr lang="en-GB" sz="1800" dirty="0" smtClean="0"/>
              <a:t>the </a:t>
            </a:r>
            <a:r>
              <a:rPr lang="en-GB" sz="1800" dirty="0"/>
              <a:t>[firm] and its </a:t>
            </a:r>
            <a:r>
              <a:rPr lang="en-GB" sz="1800" i="1" dirty="0"/>
              <a:t>managers</a:t>
            </a:r>
            <a:r>
              <a:rPr lang="en-GB" sz="1800" dirty="0"/>
              <a:t> and </a:t>
            </a:r>
            <a:r>
              <a:rPr lang="en-GB" sz="1800" i="1" dirty="0"/>
              <a:t>employees</a:t>
            </a:r>
            <a:r>
              <a:rPr lang="en-GB" sz="1800" dirty="0"/>
              <a:t>, who are </a:t>
            </a:r>
            <a:r>
              <a:rPr lang="en-GB" sz="1800" i="1" dirty="0"/>
              <a:t>authorised persons</a:t>
            </a:r>
            <a:r>
              <a:rPr lang="en-GB" sz="1800" dirty="0"/>
              <a:t>, maintain </a:t>
            </a:r>
            <a:endParaRPr lang="en-GB" sz="1800" dirty="0" smtClean="0"/>
          </a:p>
          <a:p>
            <a:pPr marL="0" lvl="0" indent="0">
              <a:buNone/>
            </a:pPr>
            <a:r>
              <a:rPr lang="en-GB" sz="1800" dirty="0"/>
              <a:t> </a:t>
            </a:r>
            <a:r>
              <a:rPr lang="en-GB" sz="1800" dirty="0" smtClean="0"/>
              <a:t>      the </a:t>
            </a:r>
            <a:r>
              <a:rPr lang="en-GB" sz="1800" b="1" i="1" dirty="0"/>
              <a:t>professional principles</a:t>
            </a:r>
            <a:r>
              <a:rPr lang="en-GB" sz="1800" dirty="0"/>
              <a:t>. 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023694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You will need a team to help you put together your compliance plan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64305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Build a team around you to deal with this</a:t>
            </a:r>
          </a:p>
          <a:p>
            <a:pPr>
              <a:buNone/>
            </a:pPr>
            <a:r>
              <a:rPr lang="en-GB" dirty="0" smtClean="0"/>
              <a:t>-   Assign responsibilities</a:t>
            </a:r>
          </a:p>
          <a:p>
            <a:pPr>
              <a:buFontTx/>
              <a:buChar char="-"/>
            </a:pPr>
            <a:r>
              <a:rPr lang="en-GB" dirty="0" smtClean="0"/>
              <a:t>Establish lines of accountability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</a:t>
            </a:r>
            <a:r>
              <a:rPr lang="en-GB" dirty="0" smtClean="0"/>
              <a:t>ogether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E</a:t>
            </a:r>
            <a:r>
              <a:rPr lang="en-GB" dirty="0" smtClean="0"/>
              <a:t>ach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dirty="0" smtClean="0"/>
              <a:t>chieves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M</a:t>
            </a:r>
            <a:r>
              <a:rPr lang="en-GB" dirty="0" smtClean="0"/>
              <a:t>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0957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/>
              <a:t>Planning your resources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en-GB" sz="2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dirty="0" smtClean="0">
                <a:latin typeface="Verdana" pitchFamily="34" charset="0"/>
              </a:rPr>
              <a:t>Carry out a cost / benefit analysis to </a:t>
            </a:r>
          </a:p>
          <a:p>
            <a:pPr>
              <a:lnSpc>
                <a:spcPct val="90000"/>
              </a:lnSpc>
              <a:buNone/>
            </a:pPr>
            <a:r>
              <a:rPr lang="en-GB" sz="2400" dirty="0" smtClean="0">
                <a:latin typeface="Verdana" pitchFamily="34" charset="0"/>
              </a:rPr>
              <a:t>establish </a:t>
            </a:r>
            <a:r>
              <a:rPr lang="en-GB" sz="2400" b="1" dirty="0" smtClean="0">
                <a:latin typeface="Verdana" pitchFamily="34" charset="0"/>
              </a:rPr>
              <a:t>the most resource effective </a:t>
            </a:r>
          </a:p>
          <a:p>
            <a:pPr>
              <a:lnSpc>
                <a:spcPct val="90000"/>
              </a:lnSpc>
              <a:buNone/>
            </a:pPr>
            <a:r>
              <a:rPr lang="en-GB" sz="2400" dirty="0" smtClean="0">
                <a:latin typeface="Verdana" pitchFamily="34" charset="0"/>
              </a:rPr>
              <a:t>method for you to put in place and then manage </a:t>
            </a:r>
          </a:p>
          <a:p>
            <a:pPr>
              <a:lnSpc>
                <a:spcPct val="90000"/>
              </a:lnSpc>
              <a:buNone/>
            </a:pPr>
            <a:r>
              <a:rPr lang="en-GB" sz="2400" dirty="0" smtClean="0">
                <a:latin typeface="Verdana" pitchFamily="34" charset="0"/>
              </a:rPr>
              <a:t>your compliance plan  </a:t>
            </a:r>
            <a:endParaRPr lang="en-US" sz="2400" dirty="0" smtClean="0">
              <a:latin typeface="Verdana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21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311331" cy="648072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Verdana" pitchFamily="34" charset="0"/>
              </a:rPr>
              <a:t>Constructing a compliance plan</a:t>
            </a:r>
            <a:endParaRPr lang="en-GB" sz="2400" dirty="0">
              <a:latin typeface="Verdana" pitchFamily="34" charset="0"/>
            </a:endParaRP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2734173" y="1221522"/>
            <a:ext cx="3134539" cy="5318125"/>
            <a:chOff x="2142" y="803"/>
            <a:chExt cx="1628" cy="3440"/>
          </a:xfrm>
        </p:grpSpPr>
        <p:grpSp>
          <p:nvGrpSpPr>
            <p:cNvPr id="35844" name="Group 4"/>
            <p:cNvGrpSpPr>
              <a:grpSpLocks/>
            </p:cNvGrpSpPr>
            <p:nvPr/>
          </p:nvGrpSpPr>
          <p:grpSpPr bwMode="auto">
            <a:xfrm>
              <a:off x="2485" y="803"/>
              <a:ext cx="1218" cy="672"/>
              <a:chOff x="1277" y="841"/>
              <a:chExt cx="1218" cy="672"/>
            </a:xfrm>
          </p:grpSpPr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277" y="841"/>
                <a:ext cx="1218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46" name="Text Box 6"/>
              <p:cNvSpPr txBox="1">
                <a:spLocks noChangeArrowheads="1"/>
              </p:cNvSpPr>
              <p:nvPr/>
            </p:nvSpPr>
            <p:spPr bwMode="auto">
              <a:xfrm>
                <a:off x="1368" y="842"/>
                <a:ext cx="1058" cy="6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FFFF00"/>
                    </a:solidFill>
                    <a:latin typeface="Century725 BT" charset="0"/>
                  </a:rPr>
                  <a:t>DIAGNOSIS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 dirty="0">
                    <a:latin typeface="Century725 BT" charset="0"/>
                  </a:rPr>
                  <a:t>Identification and assessment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 dirty="0">
                  <a:latin typeface="Century725 BT" charset="0"/>
                </a:endParaRPr>
              </a:p>
            </p:txBody>
          </p:sp>
        </p:grpSp>
        <p:grpSp>
          <p:nvGrpSpPr>
            <p:cNvPr id="35847" name="Group 7"/>
            <p:cNvGrpSpPr>
              <a:grpSpLocks/>
            </p:cNvGrpSpPr>
            <p:nvPr/>
          </p:nvGrpSpPr>
          <p:grpSpPr bwMode="auto">
            <a:xfrm>
              <a:off x="2497" y="1551"/>
              <a:ext cx="1226" cy="677"/>
              <a:chOff x="1280" y="1495"/>
              <a:chExt cx="1226" cy="677"/>
            </a:xfrm>
          </p:grpSpPr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80" y="1501"/>
                <a:ext cx="1226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49" name="Text Box 9"/>
              <p:cNvSpPr txBox="1">
                <a:spLocks noChangeArrowheads="1"/>
              </p:cNvSpPr>
              <p:nvPr/>
            </p:nvSpPr>
            <p:spPr bwMode="auto">
              <a:xfrm>
                <a:off x="1363" y="1495"/>
                <a:ext cx="1058" cy="6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FFFF00"/>
                    </a:solidFill>
                    <a:latin typeface="Century725 BT" charset="0"/>
                  </a:rPr>
                  <a:t>MITIGATION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 dirty="0">
                    <a:latin typeface="Century725 BT" charset="0"/>
                  </a:rPr>
                  <a:t>Control, transfer and avoidance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 dirty="0">
                  <a:latin typeface="Century725 BT" charset="0"/>
                </a:endParaRPr>
              </a:p>
            </p:txBody>
          </p:sp>
        </p:grpSp>
        <p:grpSp>
          <p:nvGrpSpPr>
            <p:cNvPr id="35850" name="Group 10"/>
            <p:cNvGrpSpPr>
              <a:grpSpLocks/>
            </p:cNvGrpSpPr>
            <p:nvPr/>
          </p:nvGrpSpPr>
          <p:grpSpPr bwMode="auto">
            <a:xfrm>
              <a:off x="2493" y="2319"/>
              <a:ext cx="1247" cy="599"/>
              <a:chOff x="1275" y="2181"/>
              <a:chExt cx="1247" cy="599"/>
            </a:xfrm>
          </p:grpSpPr>
          <p:sp>
            <p:nvSpPr>
              <p:cNvPr id="35851" name="Rectangle 11"/>
              <p:cNvSpPr>
                <a:spLocks noChangeArrowheads="1"/>
              </p:cNvSpPr>
              <p:nvPr/>
            </p:nvSpPr>
            <p:spPr bwMode="auto">
              <a:xfrm>
                <a:off x="1281" y="2181"/>
                <a:ext cx="1237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2" name="Text Box 12"/>
              <p:cNvSpPr txBox="1">
                <a:spLocks noChangeArrowheads="1"/>
              </p:cNvSpPr>
              <p:nvPr/>
            </p:nvSpPr>
            <p:spPr bwMode="auto">
              <a:xfrm>
                <a:off x="1275" y="2193"/>
                <a:ext cx="1247" cy="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FFFF00"/>
                    </a:solidFill>
                    <a:latin typeface="Century725 BT" charset="0"/>
                  </a:rPr>
                  <a:t>MONITORING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 dirty="0">
                    <a:latin typeface="Century725 BT" charset="0"/>
                  </a:rPr>
                  <a:t>Auditing, tracking and reporting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400" dirty="0">
                  <a:latin typeface="Verdana" pitchFamily="34" charset="0"/>
                </a:endParaRPr>
              </a:p>
            </p:txBody>
          </p:sp>
        </p:grpSp>
        <p:grpSp>
          <p:nvGrpSpPr>
            <p:cNvPr id="35853" name="Group 13"/>
            <p:cNvGrpSpPr>
              <a:grpSpLocks/>
            </p:cNvGrpSpPr>
            <p:nvPr/>
          </p:nvGrpSpPr>
          <p:grpSpPr bwMode="auto">
            <a:xfrm>
              <a:off x="2142" y="2999"/>
              <a:ext cx="1628" cy="340"/>
              <a:chOff x="2492" y="2829"/>
              <a:chExt cx="1628" cy="340"/>
            </a:xfrm>
          </p:grpSpPr>
          <p:sp>
            <p:nvSpPr>
              <p:cNvPr id="35854" name="Rectangle 14"/>
              <p:cNvSpPr>
                <a:spLocks noChangeArrowheads="1"/>
              </p:cNvSpPr>
              <p:nvPr/>
            </p:nvSpPr>
            <p:spPr bwMode="auto">
              <a:xfrm>
                <a:off x="2849" y="2829"/>
                <a:ext cx="1237" cy="3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5" name="Text Box 15"/>
              <p:cNvSpPr txBox="1">
                <a:spLocks noChangeArrowheads="1"/>
              </p:cNvSpPr>
              <p:nvPr/>
            </p:nvSpPr>
            <p:spPr bwMode="auto">
              <a:xfrm>
                <a:off x="2492" y="2889"/>
                <a:ext cx="1628" cy="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dirty="0" smtClean="0">
                    <a:latin typeface="Century725 BT" charset="0"/>
                  </a:rPr>
                  <a:t>           When </a:t>
                </a:r>
                <a:r>
                  <a:rPr lang="en-GB" sz="1400" dirty="0">
                    <a:latin typeface="Century725 BT" charset="0"/>
                  </a:rPr>
                  <a:t>a risk crystallises</a:t>
                </a:r>
              </a:p>
            </p:txBody>
          </p:sp>
        </p:grpSp>
        <p:grpSp>
          <p:nvGrpSpPr>
            <p:cNvPr id="35856" name="Group 16"/>
            <p:cNvGrpSpPr>
              <a:grpSpLocks/>
            </p:cNvGrpSpPr>
            <p:nvPr/>
          </p:nvGrpSpPr>
          <p:grpSpPr bwMode="auto">
            <a:xfrm>
              <a:off x="2452" y="3556"/>
              <a:ext cx="1284" cy="687"/>
              <a:chOff x="1205" y="3595"/>
              <a:chExt cx="1284" cy="687"/>
            </a:xfrm>
          </p:grpSpPr>
          <p:sp>
            <p:nvSpPr>
              <p:cNvPr id="35857" name="Rectangle 17"/>
              <p:cNvSpPr>
                <a:spLocks noChangeArrowheads="1"/>
              </p:cNvSpPr>
              <p:nvPr/>
            </p:nvSpPr>
            <p:spPr bwMode="auto">
              <a:xfrm>
                <a:off x="1252" y="3595"/>
                <a:ext cx="1237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8" name="Text Box 18"/>
              <p:cNvSpPr txBox="1">
                <a:spLocks noChangeArrowheads="1"/>
              </p:cNvSpPr>
              <p:nvPr/>
            </p:nvSpPr>
            <p:spPr bwMode="auto">
              <a:xfrm>
                <a:off x="1205" y="3611"/>
                <a:ext cx="1271" cy="6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FFFF00"/>
                    </a:solidFill>
                    <a:latin typeface="Century725 BT" charset="0"/>
                  </a:rPr>
                  <a:t>LIMITATION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 dirty="0">
                    <a:latin typeface="Century725 BT" charset="0"/>
                  </a:rPr>
                  <a:t>Minimising the effect of crystallised risks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 dirty="0">
                  <a:latin typeface="Century725 BT" charset="0"/>
                </a:endParaRPr>
              </a:p>
            </p:txBody>
          </p:sp>
        </p:grpSp>
        <p:sp>
          <p:nvSpPr>
            <p:cNvPr id="35859" name="AutoShape 19"/>
            <p:cNvSpPr>
              <a:spLocks noChangeArrowheads="1"/>
            </p:cNvSpPr>
            <p:nvPr/>
          </p:nvSpPr>
          <p:spPr bwMode="auto">
            <a:xfrm>
              <a:off x="3020" y="1349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60" name="AutoShape 20"/>
            <p:cNvSpPr>
              <a:spLocks noChangeArrowheads="1"/>
            </p:cNvSpPr>
            <p:nvPr/>
          </p:nvSpPr>
          <p:spPr bwMode="auto">
            <a:xfrm>
              <a:off x="3022" y="2114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61" name="AutoShape 21"/>
            <p:cNvSpPr>
              <a:spLocks noChangeArrowheads="1"/>
            </p:cNvSpPr>
            <p:nvPr/>
          </p:nvSpPr>
          <p:spPr bwMode="auto">
            <a:xfrm>
              <a:off x="3042" y="3363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786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sz="140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9425"/>
            <a:ext cx="8229600" cy="938213"/>
          </a:xfrm>
        </p:spPr>
        <p:txBody>
          <a:bodyPr anchor="b"/>
          <a:lstStyle/>
          <a:p>
            <a:pPr eaLnBrk="1" hangingPunct="1"/>
            <a:r>
              <a:rPr lang="en-GB" sz="2800" smtClean="0">
                <a:latin typeface="Verdana" pitchFamily="34" charset="0"/>
              </a:rPr>
              <a:t>A systematic approach is required</a:t>
            </a:r>
            <a:endParaRPr lang="en-US" sz="2800" smtClean="0">
              <a:latin typeface="Verdana" pitchFamily="34" charset="0"/>
            </a:endParaRPr>
          </a:p>
        </p:txBody>
      </p:sp>
      <p:sp>
        <p:nvSpPr>
          <p:cNvPr id="737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sz="1800" dirty="0" smtClean="0">
                <a:latin typeface="Verdana" pitchFamily="34" charset="0"/>
              </a:rPr>
              <a:t>Put in place a </a:t>
            </a:r>
            <a:r>
              <a:rPr lang="en-GB" sz="1800" b="1" dirty="0" smtClean="0">
                <a:latin typeface="Verdana" pitchFamily="34" charset="0"/>
              </a:rPr>
              <a:t>formal</a:t>
            </a:r>
            <a:r>
              <a:rPr lang="en-GB" sz="1800" dirty="0" smtClean="0">
                <a:latin typeface="Verdana" pitchFamily="34" charset="0"/>
              </a:rPr>
              <a:t> compliance risk </a:t>
            </a:r>
          </a:p>
          <a:p>
            <a:pPr eaLnBrk="1" hangingPunct="1">
              <a:buFontTx/>
              <a:buNone/>
            </a:pPr>
            <a:r>
              <a:rPr lang="en-GB" sz="1800" dirty="0" smtClean="0">
                <a:latin typeface="Verdana" pitchFamily="34" charset="0"/>
              </a:rPr>
              <a:t>    management process to identify and manage every area of compliance risk for the SRA Handbook and Code </a:t>
            </a:r>
          </a:p>
          <a:p>
            <a:pPr eaLnBrk="1" hangingPunct="1"/>
            <a:endParaRPr lang="en-GB" sz="1800" dirty="0" smtClean="0">
              <a:latin typeface="Verdana" pitchFamily="34" charset="0"/>
            </a:endParaRPr>
          </a:p>
          <a:p>
            <a:pPr eaLnBrk="1" hangingPunct="1"/>
            <a:r>
              <a:rPr lang="en-GB" sz="1800" dirty="0" smtClean="0">
                <a:latin typeface="Verdana" pitchFamily="34" charset="0"/>
              </a:rPr>
              <a:t>Establish a comprehensive database covering all compliance risk areas</a:t>
            </a:r>
          </a:p>
          <a:p>
            <a:pPr eaLnBrk="1" hangingPunct="1"/>
            <a:endParaRPr lang="en-GB" sz="1800" dirty="0" smtClean="0">
              <a:latin typeface="Verdana" pitchFamily="34" charset="0"/>
            </a:endParaRPr>
          </a:p>
          <a:p>
            <a:pPr eaLnBrk="1" hangingPunct="1"/>
            <a:r>
              <a:rPr lang="en-GB" sz="1800" dirty="0" smtClean="0">
                <a:latin typeface="Verdana" pitchFamily="34" charset="0"/>
              </a:rPr>
              <a:t>Standards such as Lexel and ISO 9000 are likely to  help </a:t>
            </a:r>
          </a:p>
          <a:p>
            <a:pPr eaLnBrk="1" hangingPunct="1"/>
            <a:endParaRPr lang="en-GB" sz="1800" dirty="0" smtClean="0">
              <a:latin typeface="Verdana" pitchFamily="34" charset="0"/>
            </a:endParaRPr>
          </a:p>
          <a:p>
            <a:pPr eaLnBrk="1" hangingPunct="1"/>
            <a:r>
              <a:rPr lang="en-GB" sz="1800" dirty="0" smtClean="0">
                <a:latin typeface="Verdana" pitchFamily="34" charset="0"/>
              </a:rPr>
              <a:t>Use of IT systems?</a:t>
            </a:r>
            <a:r>
              <a:rPr lang="en-GB" sz="2000" dirty="0" smtClean="0">
                <a:latin typeface="Verdana" pitchFamily="34" charset="0"/>
              </a:rPr>
              <a:t> </a:t>
            </a:r>
          </a:p>
          <a:p>
            <a:pPr eaLnBrk="1" hangingPunct="1"/>
            <a:endParaRPr lang="en-GB" sz="2000" dirty="0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en-US" sz="44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013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311331" cy="648072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Verdana" pitchFamily="34" charset="0"/>
              </a:rPr>
              <a:t>Identifying and assessing your compliance risks</a:t>
            </a:r>
            <a:endParaRPr lang="en-GB" sz="2400" dirty="0">
              <a:latin typeface="Verdana" pitchFamily="34" charset="0"/>
            </a:endParaRP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2734173" y="1221522"/>
            <a:ext cx="3134539" cy="5318125"/>
            <a:chOff x="2142" y="803"/>
            <a:chExt cx="1628" cy="3440"/>
          </a:xfrm>
        </p:grpSpPr>
        <p:grpSp>
          <p:nvGrpSpPr>
            <p:cNvPr id="35844" name="Group 4"/>
            <p:cNvGrpSpPr>
              <a:grpSpLocks/>
            </p:cNvGrpSpPr>
            <p:nvPr/>
          </p:nvGrpSpPr>
          <p:grpSpPr bwMode="auto">
            <a:xfrm>
              <a:off x="2485" y="803"/>
              <a:ext cx="1218" cy="672"/>
              <a:chOff x="1277" y="841"/>
              <a:chExt cx="1218" cy="672"/>
            </a:xfrm>
          </p:grpSpPr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277" y="841"/>
                <a:ext cx="1218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46" name="Text Box 6"/>
              <p:cNvSpPr txBox="1">
                <a:spLocks noChangeArrowheads="1"/>
              </p:cNvSpPr>
              <p:nvPr/>
            </p:nvSpPr>
            <p:spPr bwMode="auto">
              <a:xfrm>
                <a:off x="1368" y="842"/>
                <a:ext cx="1058" cy="6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FFFF00"/>
                    </a:solidFill>
                    <a:latin typeface="Century725 BT" charset="0"/>
                  </a:rPr>
                  <a:t>DIAGNOSIS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 dirty="0">
                    <a:latin typeface="Century725 BT" charset="0"/>
                  </a:rPr>
                  <a:t>Identification and assessment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 dirty="0">
                  <a:latin typeface="Century725 BT" charset="0"/>
                </a:endParaRPr>
              </a:p>
            </p:txBody>
          </p:sp>
        </p:grpSp>
        <p:grpSp>
          <p:nvGrpSpPr>
            <p:cNvPr id="35847" name="Group 7"/>
            <p:cNvGrpSpPr>
              <a:grpSpLocks/>
            </p:cNvGrpSpPr>
            <p:nvPr/>
          </p:nvGrpSpPr>
          <p:grpSpPr bwMode="auto">
            <a:xfrm>
              <a:off x="2497" y="1551"/>
              <a:ext cx="1226" cy="677"/>
              <a:chOff x="1280" y="1495"/>
              <a:chExt cx="1226" cy="677"/>
            </a:xfrm>
          </p:grpSpPr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80" y="1501"/>
                <a:ext cx="1226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49" name="Text Box 9"/>
              <p:cNvSpPr txBox="1">
                <a:spLocks noChangeArrowheads="1"/>
              </p:cNvSpPr>
              <p:nvPr/>
            </p:nvSpPr>
            <p:spPr bwMode="auto">
              <a:xfrm>
                <a:off x="1363" y="1495"/>
                <a:ext cx="1058" cy="6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 dirty="0">
                    <a:latin typeface="Century725 BT" charset="0"/>
                  </a:rPr>
                  <a:t>MITIGATION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 dirty="0">
                    <a:latin typeface="Century725 BT" charset="0"/>
                  </a:rPr>
                  <a:t>Control, transfer and avoidance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 dirty="0">
                  <a:latin typeface="Century725 BT" charset="0"/>
                </a:endParaRPr>
              </a:p>
            </p:txBody>
          </p:sp>
        </p:grpSp>
        <p:grpSp>
          <p:nvGrpSpPr>
            <p:cNvPr id="35850" name="Group 10"/>
            <p:cNvGrpSpPr>
              <a:grpSpLocks/>
            </p:cNvGrpSpPr>
            <p:nvPr/>
          </p:nvGrpSpPr>
          <p:grpSpPr bwMode="auto">
            <a:xfrm>
              <a:off x="2493" y="2319"/>
              <a:ext cx="1247" cy="599"/>
              <a:chOff x="1275" y="2181"/>
              <a:chExt cx="1247" cy="599"/>
            </a:xfrm>
          </p:grpSpPr>
          <p:sp>
            <p:nvSpPr>
              <p:cNvPr id="35851" name="Rectangle 11"/>
              <p:cNvSpPr>
                <a:spLocks noChangeArrowheads="1"/>
              </p:cNvSpPr>
              <p:nvPr/>
            </p:nvSpPr>
            <p:spPr bwMode="auto">
              <a:xfrm>
                <a:off x="1281" y="2181"/>
                <a:ext cx="1237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2" name="Text Box 12"/>
              <p:cNvSpPr txBox="1">
                <a:spLocks noChangeArrowheads="1"/>
              </p:cNvSpPr>
              <p:nvPr/>
            </p:nvSpPr>
            <p:spPr bwMode="auto">
              <a:xfrm>
                <a:off x="1275" y="2193"/>
                <a:ext cx="1247" cy="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 dirty="0">
                    <a:latin typeface="Century725 BT" charset="0"/>
                  </a:rPr>
                  <a:t>MONITORING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 dirty="0">
                    <a:latin typeface="Century725 BT" charset="0"/>
                  </a:rPr>
                  <a:t>Auditing, tracking and reporting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400" dirty="0">
                  <a:latin typeface="Verdana" pitchFamily="34" charset="0"/>
                </a:endParaRPr>
              </a:p>
            </p:txBody>
          </p:sp>
        </p:grpSp>
        <p:grpSp>
          <p:nvGrpSpPr>
            <p:cNvPr id="35853" name="Group 13"/>
            <p:cNvGrpSpPr>
              <a:grpSpLocks/>
            </p:cNvGrpSpPr>
            <p:nvPr/>
          </p:nvGrpSpPr>
          <p:grpSpPr bwMode="auto">
            <a:xfrm>
              <a:off x="2142" y="2999"/>
              <a:ext cx="1628" cy="340"/>
              <a:chOff x="2492" y="2829"/>
              <a:chExt cx="1628" cy="340"/>
            </a:xfrm>
          </p:grpSpPr>
          <p:sp>
            <p:nvSpPr>
              <p:cNvPr id="35854" name="Rectangle 14"/>
              <p:cNvSpPr>
                <a:spLocks noChangeArrowheads="1"/>
              </p:cNvSpPr>
              <p:nvPr/>
            </p:nvSpPr>
            <p:spPr bwMode="auto">
              <a:xfrm>
                <a:off x="2849" y="2829"/>
                <a:ext cx="1237" cy="3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5" name="Text Box 15"/>
              <p:cNvSpPr txBox="1">
                <a:spLocks noChangeArrowheads="1"/>
              </p:cNvSpPr>
              <p:nvPr/>
            </p:nvSpPr>
            <p:spPr bwMode="auto">
              <a:xfrm>
                <a:off x="2492" y="2889"/>
                <a:ext cx="1628" cy="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dirty="0" smtClean="0">
                    <a:latin typeface="Century725 BT" charset="0"/>
                  </a:rPr>
                  <a:t>           When </a:t>
                </a:r>
                <a:r>
                  <a:rPr lang="en-GB" sz="1400" dirty="0">
                    <a:latin typeface="Century725 BT" charset="0"/>
                  </a:rPr>
                  <a:t>a risk crystallises</a:t>
                </a:r>
              </a:p>
            </p:txBody>
          </p:sp>
        </p:grpSp>
        <p:grpSp>
          <p:nvGrpSpPr>
            <p:cNvPr id="35856" name="Group 16"/>
            <p:cNvGrpSpPr>
              <a:grpSpLocks/>
            </p:cNvGrpSpPr>
            <p:nvPr/>
          </p:nvGrpSpPr>
          <p:grpSpPr bwMode="auto">
            <a:xfrm>
              <a:off x="2452" y="3556"/>
              <a:ext cx="1284" cy="687"/>
              <a:chOff x="1205" y="3595"/>
              <a:chExt cx="1284" cy="687"/>
            </a:xfrm>
          </p:grpSpPr>
          <p:sp>
            <p:nvSpPr>
              <p:cNvPr id="35857" name="Rectangle 17"/>
              <p:cNvSpPr>
                <a:spLocks noChangeArrowheads="1"/>
              </p:cNvSpPr>
              <p:nvPr/>
            </p:nvSpPr>
            <p:spPr bwMode="auto">
              <a:xfrm>
                <a:off x="1252" y="3595"/>
                <a:ext cx="1237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8" name="Text Box 18"/>
              <p:cNvSpPr txBox="1">
                <a:spLocks noChangeArrowheads="1"/>
              </p:cNvSpPr>
              <p:nvPr/>
            </p:nvSpPr>
            <p:spPr bwMode="auto">
              <a:xfrm>
                <a:off x="1205" y="3611"/>
                <a:ext cx="1271" cy="6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 dirty="0">
                    <a:latin typeface="Century725 BT" charset="0"/>
                  </a:rPr>
                  <a:t>LIMITATION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 dirty="0">
                    <a:latin typeface="Century725 BT" charset="0"/>
                  </a:rPr>
                  <a:t>Minimising the effect of crystallised risks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 dirty="0">
                  <a:latin typeface="Century725 BT" charset="0"/>
                </a:endParaRPr>
              </a:p>
            </p:txBody>
          </p:sp>
        </p:grpSp>
        <p:sp>
          <p:nvSpPr>
            <p:cNvPr id="35859" name="AutoShape 19"/>
            <p:cNvSpPr>
              <a:spLocks noChangeArrowheads="1"/>
            </p:cNvSpPr>
            <p:nvPr/>
          </p:nvSpPr>
          <p:spPr bwMode="auto">
            <a:xfrm>
              <a:off x="3020" y="1349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60" name="AutoShape 20"/>
            <p:cNvSpPr>
              <a:spLocks noChangeArrowheads="1"/>
            </p:cNvSpPr>
            <p:nvPr/>
          </p:nvSpPr>
          <p:spPr bwMode="auto">
            <a:xfrm>
              <a:off x="3022" y="2114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61" name="AutoShape 21"/>
            <p:cNvSpPr>
              <a:spLocks noChangeArrowheads="1"/>
            </p:cNvSpPr>
            <p:nvPr/>
          </p:nvSpPr>
          <p:spPr bwMode="auto">
            <a:xfrm>
              <a:off x="3042" y="3363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6420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476250"/>
            <a:ext cx="7697788" cy="904875"/>
          </a:xfrm>
        </p:spPr>
        <p:txBody>
          <a:bodyPr anchor="b">
            <a:normAutofit/>
          </a:bodyPr>
          <a:lstStyle/>
          <a:p>
            <a:pPr algn="l"/>
            <a:r>
              <a:rPr lang="en-GB" sz="2800" b="1" dirty="0"/>
              <a:t>Identifying and assessing your compliance risks</a:t>
            </a:r>
            <a:endParaRPr lang="en-GB" sz="2800" b="1" dirty="0" smtClean="0">
              <a:latin typeface="Verdana" pitchFamily="34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1556792"/>
            <a:ext cx="7486600" cy="4751933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GB" sz="2000" dirty="0">
                <a:latin typeface="Verdana" pitchFamily="34" charset="0"/>
              </a:rPr>
              <a:t>Do you know your compliance risks?</a:t>
            </a:r>
            <a:endParaRPr lang="en-GB" sz="2000" b="1" dirty="0" smtClean="0">
              <a:latin typeface="Verdana" pitchFamily="34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GB" sz="2000" b="1" dirty="0">
              <a:latin typeface="Verdana" pitchFamily="34" charset="0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GB" sz="2000" b="1" dirty="0" smtClean="0">
                <a:latin typeface="Verdana" pitchFamily="34" charset="0"/>
              </a:rPr>
              <a:t>What </a:t>
            </a:r>
            <a:r>
              <a:rPr lang="en-GB" sz="2000" dirty="0" smtClean="0">
                <a:latin typeface="Verdana" pitchFamily="34" charset="0"/>
              </a:rPr>
              <a:t>are your compliance risks?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GB" sz="2000" b="1" dirty="0" smtClean="0">
                <a:latin typeface="Verdana" pitchFamily="34" charset="0"/>
              </a:rPr>
              <a:t>Where</a:t>
            </a:r>
            <a:r>
              <a:rPr lang="en-GB" sz="2000" dirty="0" smtClean="0">
                <a:latin typeface="Verdana" pitchFamily="34" charset="0"/>
              </a:rPr>
              <a:t> does the knowledge of your compliance risk reside?</a:t>
            </a:r>
          </a:p>
          <a:p>
            <a:pPr eaLnBrk="1" hangingPunct="1">
              <a:lnSpc>
                <a:spcPct val="160000"/>
              </a:lnSpc>
              <a:defRPr/>
            </a:pPr>
            <a:r>
              <a:rPr lang="en-GB" sz="2000" dirty="0" smtClean="0">
                <a:latin typeface="Verdana" pitchFamily="34" charset="0"/>
              </a:rPr>
              <a:t>Can you </a:t>
            </a:r>
            <a:r>
              <a:rPr lang="en-GB" sz="2000" b="1" dirty="0" smtClean="0">
                <a:latin typeface="Verdana" pitchFamily="34" charset="0"/>
              </a:rPr>
              <a:t>access</a:t>
            </a:r>
            <a:r>
              <a:rPr lang="en-GB" sz="2000" dirty="0" smtClean="0">
                <a:latin typeface="Verdana" pitchFamily="34" charset="0"/>
              </a:rPr>
              <a:t> it?</a:t>
            </a:r>
          </a:p>
          <a:p>
            <a:pPr eaLnBrk="1" hangingPunct="1">
              <a:lnSpc>
                <a:spcPct val="160000"/>
              </a:lnSpc>
              <a:defRPr/>
            </a:pPr>
            <a:r>
              <a:rPr lang="en-GB" sz="2000" dirty="0" smtClean="0">
                <a:latin typeface="Verdana" pitchFamily="34" charset="0"/>
              </a:rPr>
              <a:t>Do you have </a:t>
            </a:r>
            <a:r>
              <a:rPr lang="en-GB" sz="2000" b="1" dirty="0" smtClean="0">
                <a:latin typeface="Verdana" pitchFamily="34" charset="0"/>
              </a:rPr>
              <a:t>systems</a:t>
            </a:r>
            <a:r>
              <a:rPr lang="en-GB" sz="2000" dirty="0" smtClean="0">
                <a:latin typeface="Verdana" pitchFamily="34" charset="0"/>
              </a:rPr>
              <a:t> to monitor, review and 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GB" sz="2000" dirty="0" smtClean="0">
                <a:latin typeface="Verdana" pitchFamily="34" charset="0"/>
              </a:rPr>
              <a:t>   upgrade your knowledge?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endParaRPr lang="en-GB" sz="2000" dirty="0">
              <a:latin typeface="Verdan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>
              <a:solidFill>
                <a:srgbClr val="002060"/>
              </a:solidFill>
              <a:latin typeface="Tahoma" pitchFamily="34" charset="0"/>
            </a:endParaRP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endParaRPr lang="en-GB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0504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274638"/>
            <a:ext cx="7697788" cy="838200"/>
          </a:xfrm>
        </p:spPr>
        <p:txBody>
          <a:bodyPr anchor="b">
            <a:normAutofit fontScale="90000"/>
          </a:bodyPr>
          <a:lstStyle/>
          <a:p>
            <a:pPr algn="l" eaLnBrk="1" hangingPunct="1"/>
            <a:r>
              <a:rPr lang="en-GB" sz="1800" b="1" dirty="0" smtClean="0">
                <a:latin typeface="Verdana" pitchFamily="34" charset="0"/>
              </a:rPr>
              <a:t/>
            </a:r>
            <a:br>
              <a:rPr lang="en-GB" sz="1800" b="1" dirty="0" smtClean="0">
                <a:latin typeface="Verdana" pitchFamily="34" charset="0"/>
              </a:rPr>
            </a:br>
            <a:r>
              <a:rPr lang="en-GB" sz="1800" b="1" dirty="0" smtClean="0">
                <a:latin typeface="Verdana" pitchFamily="34" charset="0"/>
              </a:rPr>
              <a:t/>
            </a:r>
            <a:br>
              <a:rPr lang="en-GB" sz="1800" b="1" dirty="0" smtClean="0">
                <a:latin typeface="Verdana" pitchFamily="34" charset="0"/>
              </a:rPr>
            </a:br>
            <a:r>
              <a:rPr lang="en-GB" sz="1800" b="1" dirty="0" smtClean="0">
                <a:latin typeface="Verdana" pitchFamily="34" charset="0"/>
              </a:rPr>
              <a:t>Failure to manage your knowledge will involve serious risk</a:t>
            </a:r>
            <a:r>
              <a:rPr lang="en-GB" sz="2000" dirty="0" smtClean="0">
                <a:latin typeface="Verdana" pitchFamily="34" charset="0"/>
              </a:rPr>
              <a:t/>
            </a:r>
            <a:br>
              <a:rPr lang="en-GB" sz="2000" dirty="0" smtClean="0">
                <a:latin typeface="Verdana" pitchFamily="34" charset="0"/>
              </a:rPr>
            </a:br>
            <a:endParaRPr lang="en-GB" sz="2000" dirty="0" smtClean="0">
              <a:latin typeface="Verdana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42988" y="1412875"/>
            <a:ext cx="7504112" cy="4679950"/>
            <a:chOff x="1299" y="973"/>
            <a:chExt cx="4092" cy="2723"/>
          </a:xfrm>
        </p:grpSpPr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1343" y="1919"/>
              <a:ext cx="1379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000">
                  <a:latin typeface="Verdana" pitchFamily="34" charset="0"/>
                </a:rPr>
                <a:t>Compliance / Risk Management</a:t>
              </a:r>
            </a:p>
          </p:txBody>
        </p:sp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>
              <a:off x="3953" y="1893"/>
              <a:ext cx="1379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000">
                  <a:latin typeface="Verdana" pitchFamily="34" charset="0"/>
                </a:rPr>
                <a:t>Knowledge</a:t>
              </a:r>
            </a:p>
            <a:p>
              <a:pPr>
                <a:spcBef>
                  <a:spcPct val="50000"/>
                </a:spcBef>
              </a:pPr>
              <a:r>
                <a:rPr lang="en-GB" sz="2000">
                  <a:latin typeface="Verdana" pitchFamily="34" charset="0"/>
                </a:rPr>
                <a:t>Management</a:t>
              </a:r>
            </a:p>
          </p:txBody>
        </p:sp>
        <p:sp>
          <p:nvSpPr>
            <p:cNvPr id="70662" name="AutoShape 6"/>
            <p:cNvSpPr>
              <a:spLocks noChangeArrowheads="1"/>
            </p:cNvSpPr>
            <p:nvPr/>
          </p:nvSpPr>
          <p:spPr bwMode="auto">
            <a:xfrm>
              <a:off x="1529" y="973"/>
              <a:ext cx="3862" cy="896"/>
            </a:xfrm>
            <a:prstGeom prst="curvedDownArrow">
              <a:avLst>
                <a:gd name="adj1" fmla="val 86205"/>
                <a:gd name="adj2" fmla="val 17241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 sz="2000">
                <a:latin typeface="Tahoma" pitchFamily="34" charset="0"/>
              </a:endParaRPr>
            </a:p>
          </p:txBody>
        </p:sp>
        <p:sp>
          <p:nvSpPr>
            <p:cNvPr id="70663" name="AutoShape 7"/>
            <p:cNvSpPr>
              <a:spLocks noChangeArrowheads="1"/>
            </p:cNvSpPr>
            <p:nvPr/>
          </p:nvSpPr>
          <p:spPr bwMode="auto">
            <a:xfrm flipH="1" flipV="1">
              <a:off x="1299" y="2628"/>
              <a:ext cx="3729" cy="1068"/>
            </a:xfrm>
            <a:prstGeom prst="curvedDownArrow">
              <a:avLst>
                <a:gd name="adj1" fmla="val 69831"/>
                <a:gd name="adj2" fmla="val 139663"/>
                <a:gd name="adj3" fmla="val 33333"/>
              </a:avLst>
            </a:prstGeom>
            <a:solidFill>
              <a:srgbClr val="6300B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 sz="2000"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014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GB" sz="3600" dirty="0" smtClean="0"/>
              <a:t>Law firm risks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65400" y="1260475"/>
            <a:ext cx="5494338" cy="5410200"/>
            <a:chOff x="1616" y="794"/>
            <a:chExt cx="3461" cy="3408"/>
          </a:xfrm>
        </p:grpSpPr>
        <p:pic>
          <p:nvPicPr>
            <p:cNvPr id="186373" name="Picture 4" descr="9 leaf circle n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6" y="794"/>
              <a:ext cx="3461" cy="3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6374" name="Group 5"/>
            <p:cNvGrpSpPr>
              <a:grpSpLocks/>
            </p:cNvGrpSpPr>
            <p:nvPr/>
          </p:nvGrpSpPr>
          <p:grpSpPr bwMode="auto">
            <a:xfrm>
              <a:off x="1758" y="916"/>
              <a:ext cx="3187" cy="3000"/>
              <a:chOff x="1758" y="916"/>
              <a:chExt cx="3187" cy="3000"/>
            </a:xfrm>
          </p:grpSpPr>
          <p:sp>
            <p:nvSpPr>
              <p:cNvPr id="186375" name="Rectangle 6"/>
              <p:cNvSpPr>
                <a:spLocks noChangeArrowheads="1"/>
              </p:cNvSpPr>
              <p:nvPr/>
            </p:nvSpPr>
            <p:spPr bwMode="auto">
              <a:xfrm rot="-3093521">
                <a:off x="3794" y="1427"/>
                <a:ext cx="64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chemeClr val="tx1"/>
                    </a:solidFill>
                  </a:rPr>
                  <a:t>People</a:t>
                </a:r>
              </a:p>
            </p:txBody>
          </p:sp>
          <p:sp>
            <p:nvSpPr>
              <p:cNvPr id="186376" name="Rectangle 7"/>
              <p:cNvSpPr>
                <a:spLocks noChangeArrowheads="1"/>
              </p:cNvSpPr>
              <p:nvPr/>
            </p:nvSpPr>
            <p:spPr bwMode="auto">
              <a:xfrm rot="5400000">
                <a:off x="3014" y="1195"/>
                <a:ext cx="71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GB" sz="1600" b="1">
                    <a:solidFill>
                      <a:srgbClr val="000000"/>
                    </a:solidFill>
                  </a:rPr>
                  <a:t>Operational</a:t>
                </a:r>
                <a:endParaRPr lang="en-GB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377" name="Text Box 8"/>
              <p:cNvSpPr txBox="1">
                <a:spLocks noChangeArrowheads="1"/>
              </p:cNvSpPr>
              <p:nvPr/>
            </p:nvSpPr>
            <p:spPr bwMode="auto">
              <a:xfrm rot="-484655">
                <a:off x="4061" y="2147"/>
                <a:ext cx="8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800" b="1">
                    <a:solidFill>
                      <a:schemeClr val="tx1"/>
                    </a:solidFill>
                  </a:rPr>
                  <a:t>Regulatory</a:t>
                </a:r>
              </a:p>
            </p:txBody>
          </p:sp>
          <p:sp>
            <p:nvSpPr>
              <p:cNvPr id="186378" name="Text Box 9"/>
              <p:cNvSpPr txBox="1">
                <a:spLocks noChangeArrowheads="1"/>
              </p:cNvSpPr>
              <p:nvPr/>
            </p:nvSpPr>
            <p:spPr bwMode="auto">
              <a:xfrm rot="1972874">
                <a:off x="3979" y="2882"/>
                <a:ext cx="70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b="1">
                    <a:solidFill>
                      <a:schemeClr val="tx1"/>
                    </a:solidFill>
                  </a:rPr>
                  <a:t>IT</a:t>
                </a:r>
              </a:p>
            </p:txBody>
          </p:sp>
          <p:sp>
            <p:nvSpPr>
              <p:cNvPr id="186379" name="Rectangle 10"/>
              <p:cNvSpPr>
                <a:spLocks noChangeArrowheads="1"/>
              </p:cNvSpPr>
              <p:nvPr/>
            </p:nvSpPr>
            <p:spPr bwMode="auto">
              <a:xfrm rot="-6688454">
                <a:off x="3342" y="3371"/>
                <a:ext cx="783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GB" sz="1600" b="1">
                    <a:solidFill>
                      <a:srgbClr val="000000"/>
                    </a:solidFill>
                  </a:rPr>
                  <a:t>Competition </a:t>
                </a:r>
              </a:p>
              <a:p>
                <a:pPr eaLnBrk="1" hangingPunct="1"/>
                <a:r>
                  <a:rPr lang="en-GB" sz="1600" b="1">
                    <a:solidFill>
                      <a:srgbClr val="000000"/>
                    </a:solidFill>
                  </a:rPr>
                  <a:t>/business</a:t>
                </a:r>
                <a:endParaRPr lang="en-GB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380" name="Rectangle 11"/>
              <p:cNvSpPr>
                <a:spLocks noChangeArrowheads="1"/>
              </p:cNvSpPr>
              <p:nvPr/>
            </p:nvSpPr>
            <p:spPr bwMode="auto">
              <a:xfrm rot="-4211153">
                <a:off x="2602" y="3342"/>
                <a:ext cx="647" cy="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GB" sz="1600" b="1">
                    <a:solidFill>
                      <a:srgbClr val="000000"/>
                    </a:solidFill>
                  </a:rPr>
                  <a:t>Economic,</a:t>
                </a:r>
              </a:p>
              <a:p>
                <a:pPr eaLnBrk="1" hangingPunct="1"/>
                <a:r>
                  <a:rPr lang="en-GB" sz="1600" b="1">
                    <a:solidFill>
                      <a:srgbClr val="000000"/>
                    </a:solidFill>
                  </a:rPr>
                  <a:t>political,</a:t>
                </a:r>
              </a:p>
              <a:p>
                <a:pPr eaLnBrk="1" hangingPunct="1"/>
                <a:r>
                  <a:rPr lang="en-GB" sz="1600" b="1">
                    <a:solidFill>
                      <a:srgbClr val="000000"/>
                    </a:solidFill>
                  </a:rPr>
                  <a:t>fiscal</a:t>
                </a:r>
                <a:endParaRPr lang="en-GB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381" name="Rectangle 12"/>
              <p:cNvSpPr>
                <a:spLocks noChangeArrowheads="1"/>
              </p:cNvSpPr>
              <p:nvPr/>
            </p:nvSpPr>
            <p:spPr bwMode="auto">
              <a:xfrm rot="-1764817">
                <a:off x="2027" y="2933"/>
                <a:ext cx="63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1" hangingPunct="1"/>
                <a:r>
                  <a:rPr lang="en-GB" sz="1600" b="1">
                    <a:solidFill>
                      <a:srgbClr val="000000"/>
                    </a:solidFill>
                  </a:rPr>
                  <a:t>Financial</a:t>
                </a:r>
                <a:endParaRPr lang="en-GB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6382" name="Text Box 13"/>
              <p:cNvSpPr txBox="1">
                <a:spLocks noChangeArrowheads="1"/>
              </p:cNvSpPr>
              <p:nvPr/>
            </p:nvSpPr>
            <p:spPr bwMode="auto">
              <a:xfrm rot="547889">
                <a:off x="1758" y="2161"/>
                <a:ext cx="85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600" b="1">
                    <a:solidFill>
                      <a:schemeClr val="tx1"/>
                    </a:solidFill>
                  </a:rPr>
                  <a:t>Asset</a:t>
                </a:r>
              </a:p>
            </p:txBody>
          </p:sp>
          <p:sp>
            <p:nvSpPr>
              <p:cNvPr id="186383" name="Text Box 14"/>
              <p:cNvSpPr txBox="1">
                <a:spLocks noChangeArrowheads="1"/>
              </p:cNvSpPr>
              <p:nvPr/>
            </p:nvSpPr>
            <p:spPr bwMode="auto">
              <a:xfrm rot="2877274">
                <a:off x="2159" y="1439"/>
                <a:ext cx="90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600" b="1">
                    <a:solidFill>
                      <a:srgbClr val="001E4C"/>
                    </a:solidFill>
                  </a:rPr>
                  <a:t>Reputational</a:t>
                </a:r>
              </a:p>
            </p:txBody>
          </p:sp>
        </p:grpSp>
      </p:grp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4321175" y="3687763"/>
            <a:ext cx="2054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bg1"/>
                </a:solidFill>
                <a:latin typeface="Century725 BT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303453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 autoUpdateAnimBg="0"/>
      <p:bldP spid="238607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471488"/>
            <a:ext cx="7289800" cy="1012825"/>
          </a:xfrm>
        </p:spPr>
        <p:txBody>
          <a:bodyPr/>
          <a:lstStyle/>
          <a:p>
            <a:pPr eaLnBrk="1" hangingPunct="1"/>
            <a:r>
              <a:rPr lang="en-GB" sz="2800" dirty="0" smtClean="0">
                <a:latin typeface="Verdana" pitchFamily="34" charset="0"/>
              </a:rPr>
              <a:t>Compliance Risk Mapping</a:t>
            </a:r>
            <a:br>
              <a:rPr lang="en-GB" sz="2800" dirty="0" smtClean="0">
                <a:latin typeface="Verdana" pitchFamily="34" charset="0"/>
              </a:rPr>
            </a:br>
            <a:endParaRPr lang="en-GB" sz="2800" dirty="0" smtClean="0">
              <a:latin typeface="Verdana" pitchFamily="34" charset="0"/>
            </a:endParaRPr>
          </a:p>
        </p:txBody>
      </p:sp>
      <p:graphicFrame>
        <p:nvGraphicFramePr>
          <p:cNvPr id="198659" name="Object 3"/>
          <p:cNvGraphicFramePr>
            <a:graphicFrameLocks noChangeAspect="1"/>
          </p:cNvGraphicFramePr>
          <p:nvPr/>
        </p:nvGraphicFramePr>
        <p:xfrm>
          <a:off x="1619250" y="2060575"/>
          <a:ext cx="7165975" cy="274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5876544" imgH="1917192" progId="Word.Document.8">
                  <p:embed/>
                </p:oleObj>
              </mc:Choice>
              <mc:Fallback>
                <p:oleObj name="Document" r:id="rId4" imgW="5876544" imgH="1917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4297" t="574" r="1566"/>
                      <a:stretch>
                        <a:fillRect/>
                      </a:stretch>
                    </p:blipFill>
                    <p:spPr bwMode="auto">
                      <a:xfrm>
                        <a:off x="1619250" y="2060575"/>
                        <a:ext cx="7165975" cy="2747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788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Some key factors in identifying and assessing risks</a:t>
            </a:r>
            <a:endParaRPr lang="en-US" sz="240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/>
              <a:t>Areas of law </a:t>
            </a:r>
            <a:r>
              <a:rPr lang="en-GB" sz="2000" dirty="0" smtClean="0"/>
              <a:t>practiced</a:t>
            </a:r>
            <a:endParaRPr lang="en-GB" sz="2000" dirty="0"/>
          </a:p>
          <a:p>
            <a:r>
              <a:rPr lang="en-GB" sz="2000" dirty="0"/>
              <a:t>Claims record </a:t>
            </a:r>
          </a:p>
          <a:p>
            <a:r>
              <a:rPr lang="en-GB" sz="2000" dirty="0"/>
              <a:t>Number and location of offices </a:t>
            </a:r>
          </a:p>
          <a:p>
            <a:r>
              <a:rPr lang="en-GB" sz="2000" dirty="0"/>
              <a:t>Fee income / size of firm</a:t>
            </a:r>
          </a:p>
          <a:p>
            <a:r>
              <a:rPr lang="en-GB" sz="2000" dirty="0"/>
              <a:t>Commitment to best practice </a:t>
            </a:r>
          </a:p>
          <a:p>
            <a:r>
              <a:rPr lang="en-GB" sz="2000" dirty="0"/>
              <a:t>Knowledge management</a:t>
            </a:r>
          </a:p>
          <a:p>
            <a:r>
              <a:rPr lang="en-GB" sz="2000" dirty="0"/>
              <a:t>Are risk management procedures </a:t>
            </a:r>
            <a:r>
              <a:rPr lang="en-GB" sz="2000" dirty="0" smtClean="0"/>
              <a:t>already in </a:t>
            </a:r>
            <a:r>
              <a:rPr lang="en-GB" sz="2000" dirty="0"/>
              <a:t>place?</a:t>
            </a:r>
          </a:p>
          <a:p>
            <a:r>
              <a:rPr lang="en-GB" sz="2000" dirty="0"/>
              <a:t>Supervision levels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099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1944216"/>
          </a:xfrm>
        </p:spPr>
        <p:txBody>
          <a:bodyPr>
            <a:noAutofit/>
          </a:bodyPr>
          <a:lstStyle/>
          <a:p>
            <a:pPr algn="l"/>
            <a:r>
              <a:rPr lang="en-GB" sz="2400" b="1" dirty="0" smtClean="0"/>
              <a:t>1. The </a:t>
            </a:r>
            <a:r>
              <a:rPr lang="en-GB" sz="2400" b="1" dirty="0"/>
              <a:t>[firm], its </a:t>
            </a:r>
            <a:r>
              <a:rPr lang="en-GB" sz="2400" b="1" i="1" dirty="0"/>
              <a:t>managers</a:t>
            </a:r>
            <a:r>
              <a:rPr lang="en-GB" sz="2400" b="1" dirty="0"/>
              <a:t> and </a:t>
            </a:r>
            <a:r>
              <a:rPr lang="en-GB" sz="2400" b="1" i="1" dirty="0"/>
              <a:t>employees</a:t>
            </a:r>
            <a:r>
              <a:rPr lang="en-GB" sz="2400" b="1" dirty="0"/>
              <a:t>, comply with the </a:t>
            </a:r>
            <a:r>
              <a:rPr lang="en-GB" sz="2400" b="1" i="1" dirty="0"/>
              <a:t>SRA's</a:t>
            </a:r>
            <a:r>
              <a:rPr lang="en-GB" sz="2400" b="1" dirty="0"/>
              <a:t> regulatory arrangements as they apply to them, as required under section 176 of the </a:t>
            </a:r>
            <a:r>
              <a:rPr lang="en-GB" sz="2400" b="1" i="1" dirty="0"/>
              <a:t>LSA</a:t>
            </a:r>
            <a:r>
              <a:rPr lang="en-GB" sz="2400" b="1" dirty="0"/>
              <a:t> and Rule 8.1 above</a:t>
            </a:r>
            <a:endParaRPr lang="en-US" sz="2400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GB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sz="2800" dirty="0" smtClean="0"/>
              <a:t>This will include all Principles, rules, outcomes and other requirements of the SRA Handbook 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184584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471488"/>
            <a:ext cx="7289800" cy="658812"/>
          </a:xfrm>
        </p:spPr>
        <p:txBody>
          <a:bodyPr/>
          <a:lstStyle/>
          <a:p>
            <a:pPr algn="l"/>
            <a:r>
              <a:rPr lang="en-GB" sz="2800" dirty="0" smtClean="0">
                <a:latin typeface="Verdana" pitchFamily="34" charset="0"/>
              </a:rPr>
              <a:t>Some examples </a:t>
            </a:r>
            <a:r>
              <a:rPr lang="en-GB" sz="2800" dirty="0">
                <a:latin typeface="Verdana" pitchFamily="34" charset="0"/>
              </a:rPr>
              <a:t>of </a:t>
            </a:r>
            <a:r>
              <a:rPr lang="en-GB" sz="2800" dirty="0" smtClean="0">
                <a:latin typeface="Verdana" pitchFamily="34" charset="0"/>
              </a:rPr>
              <a:t>compliance risks</a:t>
            </a:r>
            <a:endParaRPr lang="en-GB" sz="2800" dirty="0">
              <a:latin typeface="Verdana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8300" y="1419225"/>
            <a:ext cx="6819900" cy="43100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GB" sz="1800" dirty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Lack of management commitment to best practice and </a:t>
            </a:r>
            <a:r>
              <a:rPr lang="en-GB" sz="1800" dirty="0" smtClean="0">
                <a:latin typeface="Verdana" pitchFamily="34" charset="0"/>
              </a:rPr>
              <a:t>compliance risk </a:t>
            </a:r>
            <a:r>
              <a:rPr lang="en-GB" sz="1800" dirty="0">
                <a:latin typeface="Verdana" pitchFamily="34" charset="0"/>
              </a:rPr>
              <a:t>management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Lack of knowledge by management 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Lack of supervision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High risk work</a:t>
            </a:r>
          </a:p>
          <a:p>
            <a:pPr>
              <a:lnSpc>
                <a:spcPct val="80000"/>
              </a:lnSpc>
            </a:pPr>
            <a:r>
              <a:rPr lang="en-GB" sz="1800" dirty="0" smtClean="0">
                <a:latin typeface="Verdana" pitchFamily="34" charset="0"/>
              </a:rPr>
              <a:t>Lack of client </a:t>
            </a:r>
            <a:r>
              <a:rPr lang="en-GB" sz="1800" dirty="0">
                <a:latin typeface="Verdana" pitchFamily="34" charset="0"/>
              </a:rPr>
              <a:t>vetting / fraud</a:t>
            </a:r>
          </a:p>
          <a:p>
            <a:pPr>
              <a:lnSpc>
                <a:spcPct val="80000"/>
              </a:lnSpc>
            </a:pPr>
            <a:r>
              <a:rPr lang="en-GB" sz="1800" dirty="0" smtClean="0">
                <a:latin typeface="Verdana" pitchFamily="34" charset="0"/>
              </a:rPr>
              <a:t>Lack of client </a:t>
            </a:r>
            <a:r>
              <a:rPr lang="en-GB" sz="1800" dirty="0">
                <a:latin typeface="Verdana" pitchFamily="34" charset="0"/>
              </a:rPr>
              <a:t>care / matter care</a:t>
            </a:r>
          </a:p>
          <a:p>
            <a:pPr>
              <a:lnSpc>
                <a:spcPct val="80000"/>
              </a:lnSpc>
            </a:pPr>
            <a:r>
              <a:rPr lang="en-GB" sz="1800" dirty="0" smtClean="0">
                <a:latin typeface="Verdana" pitchFamily="34" charset="0"/>
              </a:rPr>
              <a:t>Lack of resource </a:t>
            </a:r>
            <a:r>
              <a:rPr lang="en-GB" sz="1800" dirty="0">
                <a:latin typeface="Verdana" pitchFamily="34" charset="0"/>
              </a:rPr>
              <a:t>capability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Lack of </a:t>
            </a:r>
            <a:r>
              <a:rPr lang="en-GB" sz="1800" dirty="0" smtClean="0">
                <a:latin typeface="Verdana" pitchFamily="34" charset="0"/>
              </a:rPr>
              <a:t>knowledge / expertise / experience</a:t>
            </a:r>
            <a:endParaRPr lang="en-GB" sz="1800" dirty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Precedents / multiple use of advice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International work / overseas </a:t>
            </a:r>
            <a:r>
              <a:rPr lang="en-GB" sz="1800" dirty="0" smtClean="0">
                <a:latin typeface="Verdana" pitchFamily="34" charset="0"/>
              </a:rPr>
              <a:t>offices</a:t>
            </a:r>
          </a:p>
          <a:p>
            <a:pPr>
              <a:lnSpc>
                <a:spcPct val="80000"/>
              </a:lnSpc>
            </a:pPr>
            <a:r>
              <a:rPr lang="en-GB" sz="1800" dirty="0" smtClean="0">
                <a:latin typeface="Verdana" pitchFamily="34" charset="0"/>
              </a:rPr>
              <a:t>Mergers </a:t>
            </a:r>
            <a:endParaRPr lang="en-GB" sz="1800" dirty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endParaRPr lang="en-GB" sz="2000" dirty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endParaRPr lang="en-GB" sz="2000" dirty="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45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sz="140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712788"/>
          </a:xfrm>
        </p:spPr>
        <p:txBody>
          <a:bodyPr anchor="b"/>
          <a:lstStyle/>
          <a:p>
            <a:pPr eaLnBrk="1" hangingPunct="1"/>
            <a:r>
              <a:rPr lang="en-GB" sz="2400" dirty="0" smtClean="0">
                <a:latin typeface="Verdana" pitchFamily="34" charset="0"/>
              </a:rPr>
              <a:t>Assessment of compliance risks</a:t>
            </a:r>
            <a:endParaRPr lang="en-US" sz="2400" dirty="0" smtClean="0">
              <a:latin typeface="Verdana" pitchFamily="34" charset="0"/>
            </a:endParaRPr>
          </a:p>
        </p:txBody>
      </p:sp>
      <p:sp>
        <p:nvSpPr>
          <p:cNvPr id="788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z="1800" smtClean="0">
                <a:latin typeface="Verdana" pitchFamily="34" charset="0"/>
              </a:rPr>
              <a:t>Consider the impact of, inter alia: </a:t>
            </a:r>
          </a:p>
          <a:p>
            <a:pPr eaLnBrk="1" hangingPunct="1"/>
            <a:endParaRPr lang="en-GB" sz="1800" smtClean="0">
              <a:latin typeface="Verdana" pitchFamily="34" charset="0"/>
            </a:endParaRPr>
          </a:p>
          <a:p>
            <a:pPr eaLnBrk="1" hangingPunct="1"/>
            <a:r>
              <a:rPr lang="en-GB" sz="1800" smtClean="0">
                <a:latin typeface="Verdana" pitchFamily="34" charset="0"/>
              </a:rPr>
              <a:t>Disciplinary action</a:t>
            </a:r>
          </a:p>
          <a:p>
            <a:pPr eaLnBrk="1" hangingPunct="1"/>
            <a:endParaRPr lang="en-GB" sz="1800" smtClean="0">
              <a:latin typeface="Verdana" pitchFamily="34" charset="0"/>
            </a:endParaRPr>
          </a:p>
          <a:p>
            <a:pPr eaLnBrk="1" hangingPunct="1"/>
            <a:r>
              <a:rPr lang="en-GB" sz="1800" smtClean="0">
                <a:latin typeface="Verdana" pitchFamily="34" charset="0"/>
              </a:rPr>
              <a:t>Bad publicity and loss of reputation</a:t>
            </a:r>
          </a:p>
          <a:p>
            <a:pPr eaLnBrk="1" hangingPunct="1"/>
            <a:endParaRPr lang="en-GB" sz="1800" smtClean="0">
              <a:latin typeface="Verdana" pitchFamily="34" charset="0"/>
            </a:endParaRPr>
          </a:p>
          <a:p>
            <a:pPr eaLnBrk="1" hangingPunct="1"/>
            <a:r>
              <a:rPr lang="en-GB" sz="1800" smtClean="0">
                <a:latin typeface="Verdana" pitchFamily="34" charset="0"/>
              </a:rPr>
              <a:t>Lost clients</a:t>
            </a:r>
          </a:p>
          <a:p>
            <a:pPr eaLnBrk="1" hangingPunct="1"/>
            <a:endParaRPr lang="en-GB" sz="1800" smtClean="0">
              <a:latin typeface="Verdana" pitchFamily="34" charset="0"/>
            </a:endParaRPr>
          </a:p>
          <a:p>
            <a:pPr eaLnBrk="1" hangingPunct="1"/>
            <a:r>
              <a:rPr lang="en-GB" sz="1800" smtClean="0">
                <a:latin typeface="Verdana" pitchFamily="34" charset="0"/>
              </a:rPr>
              <a:t>Complaints and claims </a:t>
            </a:r>
          </a:p>
          <a:p>
            <a:pPr eaLnBrk="1" hangingPunct="1"/>
            <a:endParaRPr lang="en-GB" sz="1800" smtClean="0">
              <a:latin typeface="Verdana" pitchFamily="34" charset="0"/>
            </a:endParaRPr>
          </a:p>
          <a:p>
            <a:pPr eaLnBrk="1" hangingPunct="1"/>
            <a:r>
              <a:rPr lang="en-GB" sz="1800" smtClean="0">
                <a:latin typeface="Verdana" pitchFamily="34" charset="0"/>
              </a:rPr>
              <a:t>Increased P.I. premiums</a:t>
            </a:r>
          </a:p>
        </p:txBody>
      </p:sp>
    </p:spTree>
    <p:extLst>
      <p:ext uri="{BB962C8B-B14F-4D97-AF65-F5344CB8AC3E}">
        <p14:creationId xmlns:p14="http://schemas.microsoft.com/office/powerpoint/2010/main" val="25089021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Using ‘brainstorming’ as a method of identifying and assessing compliance risks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endParaRPr lang="en-GB" sz="2000" dirty="0">
              <a:latin typeface="Verdana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sz="1800" dirty="0">
                <a:latin typeface="Verdana" pitchFamily="34" charset="0"/>
              </a:rPr>
              <a:t>‘Top down – bottom up’ </a:t>
            </a:r>
            <a:r>
              <a:rPr lang="en-GB" sz="1800" b="1" dirty="0">
                <a:latin typeface="Verdana" pitchFamily="34" charset="0"/>
              </a:rPr>
              <a:t>brainstorming sessions</a:t>
            </a:r>
            <a:r>
              <a:rPr lang="en-GB" sz="1800" dirty="0">
                <a:latin typeface="Verdana" pitchFamily="34" charset="0"/>
              </a:rPr>
              <a:t> </a:t>
            </a:r>
            <a:r>
              <a:rPr lang="en-GB" sz="1800" dirty="0" smtClean="0">
                <a:latin typeface="Verdana" pitchFamily="34" charset="0"/>
              </a:rPr>
              <a:t>in each group in your firm to</a:t>
            </a:r>
            <a:r>
              <a:rPr lang="en-GB" sz="1800" dirty="0">
                <a:latin typeface="Verdana" pitchFamily="34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GB" sz="1800" dirty="0">
              <a:latin typeface="Verdana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GB" sz="1800" dirty="0">
                <a:latin typeface="Verdana" pitchFamily="34" charset="0"/>
              </a:rPr>
              <a:t>    - to identify every compliance </a:t>
            </a:r>
            <a:r>
              <a:rPr lang="en-GB" sz="1800" dirty="0" smtClean="0">
                <a:latin typeface="Verdana" pitchFamily="34" charset="0"/>
              </a:rPr>
              <a:t>risk </a:t>
            </a:r>
            <a:r>
              <a:rPr lang="en-GB" sz="1800" dirty="0">
                <a:latin typeface="Verdana" pitchFamily="34" charset="0"/>
              </a:rPr>
              <a:t>area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1800" dirty="0">
                <a:latin typeface="Verdana" pitchFamily="34" charset="0"/>
              </a:rPr>
              <a:t>    - are we achieving every Outcome under the new Code?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1800" dirty="0">
                <a:latin typeface="Verdana" pitchFamily="34" charset="0"/>
              </a:rPr>
              <a:t>    - are we compliant in every area?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1800" dirty="0">
                <a:latin typeface="Verdana" pitchFamily="34" charset="0"/>
              </a:rPr>
              <a:t>    - do we have gaps?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1800" dirty="0">
                <a:latin typeface="Verdana" pitchFamily="34" charset="0"/>
              </a:rPr>
              <a:t>    - what will be required to fully comply?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1800" dirty="0">
                <a:latin typeface="Verdana" pitchFamily="34" charset="0"/>
              </a:rPr>
              <a:t>    - to what standards should we comply?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1800" dirty="0">
                <a:latin typeface="Verdana" pitchFamily="34" charset="0"/>
              </a:rPr>
              <a:t>    - how should we prioritise our efforts?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014883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471488"/>
            <a:ext cx="7289800" cy="658812"/>
          </a:xfrm>
        </p:spPr>
        <p:txBody>
          <a:bodyPr/>
          <a:lstStyle/>
          <a:p>
            <a:r>
              <a:rPr lang="en-GB" sz="3600">
                <a:latin typeface="Verdana" pitchFamily="34" charset="0"/>
              </a:rPr>
              <a:t>Risk Diagnosis</a:t>
            </a:r>
          </a:p>
        </p:txBody>
      </p:sp>
      <p:grpSp>
        <p:nvGrpSpPr>
          <p:cNvPr id="66563" name="Group 3"/>
          <p:cNvGrpSpPr>
            <a:grpSpLocks/>
          </p:cNvGrpSpPr>
          <p:nvPr/>
        </p:nvGrpSpPr>
        <p:grpSpPr bwMode="auto">
          <a:xfrm>
            <a:off x="2062163" y="1627188"/>
            <a:ext cx="6302375" cy="4908550"/>
            <a:chOff x="1299" y="1025"/>
            <a:chExt cx="3970" cy="3092"/>
          </a:xfrm>
        </p:grpSpPr>
        <p:grpSp>
          <p:nvGrpSpPr>
            <p:cNvPr id="66564" name="Group 4"/>
            <p:cNvGrpSpPr>
              <a:grpSpLocks/>
            </p:cNvGrpSpPr>
            <p:nvPr/>
          </p:nvGrpSpPr>
          <p:grpSpPr bwMode="auto">
            <a:xfrm>
              <a:off x="1299" y="1025"/>
              <a:ext cx="3889" cy="2398"/>
              <a:chOff x="1191" y="908"/>
              <a:chExt cx="3889" cy="2398"/>
            </a:xfrm>
          </p:grpSpPr>
          <p:grpSp>
            <p:nvGrpSpPr>
              <p:cNvPr id="66565" name="Group 5"/>
              <p:cNvGrpSpPr>
                <a:grpSpLocks/>
              </p:cNvGrpSpPr>
              <p:nvPr/>
            </p:nvGrpSpPr>
            <p:grpSpPr bwMode="auto">
              <a:xfrm>
                <a:off x="1209" y="2758"/>
                <a:ext cx="1587" cy="548"/>
                <a:chOff x="1209" y="2695"/>
                <a:chExt cx="1587" cy="548"/>
              </a:xfrm>
            </p:grpSpPr>
            <p:sp>
              <p:nvSpPr>
                <p:cNvPr id="66566" name="Rectangle 6"/>
                <p:cNvSpPr>
                  <a:spLocks noChangeArrowheads="1"/>
                </p:cNvSpPr>
                <p:nvPr/>
              </p:nvSpPr>
              <p:spPr bwMode="auto">
                <a:xfrm>
                  <a:off x="1209" y="2695"/>
                  <a:ext cx="1568" cy="5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56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210" y="2700"/>
                  <a:ext cx="1586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Assess severity of </a:t>
                  </a:r>
                  <a:r>
                    <a:rPr lang="en-GB" sz="1600" b="1">
                      <a:latin typeface="Verdana" pitchFamily="34" charset="0"/>
                    </a:rPr>
                    <a:t>high-level</a:t>
                  </a:r>
                  <a:r>
                    <a:rPr lang="en-GB" sz="1600">
                      <a:latin typeface="Verdana" pitchFamily="34" charset="0"/>
                    </a:rPr>
                    <a:t> risks</a:t>
                  </a:r>
                </a:p>
              </p:txBody>
            </p:sp>
          </p:grpSp>
          <p:grpSp>
            <p:nvGrpSpPr>
              <p:cNvPr id="66568" name="Group 8"/>
              <p:cNvGrpSpPr>
                <a:grpSpLocks/>
              </p:cNvGrpSpPr>
              <p:nvPr/>
            </p:nvGrpSpPr>
            <p:grpSpPr bwMode="auto">
              <a:xfrm>
                <a:off x="1197" y="1819"/>
                <a:ext cx="1568" cy="548"/>
                <a:chOff x="1197" y="1819"/>
                <a:chExt cx="1568" cy="548"/>
              </a:xfrm>
            </p:grpSpPr>
            <p:sp>
              <p:nvSpPr>
                <p:cNvPr id="66569" name="Rectangle 9"/>
                <p:cNvSpPr>
                  <a:spLocks noChangeArrowheads="1"/>
                </p:cNvSpPr>
                <p:nvPr/>
              </p:nvSpPr>
              <p:spPr bwMode="auto">
                <a:xfrm>
                  <a:off x="1197" y="1819"/>
                  <a:ext cx="1568" cy="5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57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298" y="1855"/>
                  <a:ext cx="1350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Identify </a:t>
                  </a:r>
                  <a:r>
                    <a:rPr lang="en-GB" sz="1600" b="1">
                      <a:latin typeface="Verdana" pitchFamily="34" charset="0"/>
                    </a:rPr>
                    <a:t>high level</a:t>
                  </a:r>
                  <a:r>
                    <a:rPr lang="en-GB" sz="1600">
                      <a:latin typeface="Verdana" pitchFamily="34" charset="0"/>
                    </a:rPr>
                    <a:t> risks</a:t>
                  </a:r>
                </a:p>
              </p:txBody>
            </p:sp>
          </p:grpSp>
          <p:grpSp>
            <p:nvGrpSpPr>
              <p:cNvPr id="66571" name="Group 11"/>
              <p:cNvGrpSpPr>
                <a:grpSpLocks/>
              </p:cNvGrpSpPr>
              <p:nvPr/>
            </p:nvGrpSpPr>
            <p:grpSpPr bwMode="auto">
              <a:xfrm>
                <a:off x="1191" y="908"/>
                <a:ext cx="1568" cy="548"/>
                <a:chOff x="1191" y="980"/>
                <a:chExt cx="1568" cy="548"/>
              </a:xfrm>
            </p:grpSpPr>
            <p:sp>
              <p:nvSpPr>
                <p:cNvPr id="66572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1" y="980"/>
                  <a:ext cx="1568" cy="5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57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296" y="998"/>
                  <a:ext cx="1350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Set criteria for assessing risks</a:t>
                  </a:r>
                </a:p>
              </p:txBody>
            </p:sp>
          </p:grpSp>
          <p:grpSp>
            <p:nvGrpSpPr>
              <p:cNvPr id="66574" name="Group 14"/>
              <p:cNvGrpSpPr>
                <a:grpSpLocks/>
              </p:cNvGrpSpPr>
              <p:nvPr/>
            </p:nvGrpSpPr>
            <p:grpSpPr bwMode="auto">
              <a:xfrm>
                <a:off x="3491" y="915"/>
                <a:ext cx="1568" cy="548"/>
                <a:chOff x="3491" y="996"/>
                <a:chExt cx="1568" cy="548"/>
              </a:xfrm>
            </p:grpSpPr>
            <p:sp>
              <p:nvSpPr>
                <p:cNvPr id="66575" name="Rectangle 15"/>
                <p:cNvSpPr>
                  <a:spLocks noChangeArrowheads="1"/>
                </p:cNvSpPr>
                <p:nvPr/>
              </p:nvSpPr>
              <p:spPr bwMode="auto">
                <a:xfrm>
                  <a:off x="3491" y="996"/>
                  <a:ext cx="1568" cy="5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57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603" y="1026"/>
                  <a:ext cx="1350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Identify </a:t>
                  </a:r>
                  <a:r>
                    <a:rPr lang="en-GB" sz="1600" b="1">
                      <a:latin typeface="Verdana" pitchFamily="34" charset="0"/>
                    </a:rPr>
                    <a:t>detailed</a:t>
                  </a:r>
                  <a:r>
                    <a:rPr lang="en-GB" sz="1600">
                      <a:latin typeface="Verdana" pitchFamily="34" charset="0"/>
                    </a:rPr>
                    <a:t> risks</a:t>
                  </a:r>
                </a:p>
              </p:txBody>
            </p:sp>
          </p:grpSp>
          <p:grpSp>
            <p:nvGrpSpPr>
              <p:cNvPr id="66577" name="Group 17"/>
              <p:cNvGrpSpPr>
                <a:grpSpLocks/>
              </p:cNvGrpSpPr>
              <p:nvPr/>
            </p:nvGrpSpPr>
            <p:grpSpPr bwMode="auto">
              <a:xfrm>
                <a:off x="3512" y="1836"/>
                <a:ext cx="1568" cy="548"/>
                <a:chOff x="3512" y="1836"/>
                <a:chExt cx="1568" cy="548"/>
              </a:xfrm>
            </p:grpSpPr>
            <p:sp>
              <p:nvSpPr>
                <p:cNvPr id="66578" name="Rectangle 18"/>
                <p:cNvSpPr>
                  <a:spLocks noChangeArrowheads="1"/>
                </p:cNvSpPr>
                <p:nvPr/>
              </p:nvSpPr>
              <p:spPr bwMode="auto">
                <a:xfrm>
                  <a:off x="3512" y="1836"/>
                  <a:ext cx="1568" cy="5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57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624" y="1842"/>
                  <a:ext cx="1350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Assess severity of </a:t>
                  </a:r>
                  <a:r>
                    <a:rPr lang="en-GB" sz="1600" b="1">
                      <a:latin typeface="Verdana" pitchFamily="34" charset="0"/>
                    </a:rPr>
                    <a:t>detailed</a:t>
                  </a:r>
                  <a:r>
                    <a:rPr lang="en-GB" sz="1600">
                      <a:latin typeface="Verdana" pitchFamily="34" charset="0"/>
                    </a:rPr>
                    <a:t> risks</a:t>
                  </a:r>
                </a:p>
              </p:txBody>
            </p:sp>
          </p:grpSp>
          <p:sp>
            <p:nvSpPr>
              <p:cNvPr id="66580" name="AutoShape 20"/>
              <p:cNvSpPr>
                <a:spLocks noChangeArrowheads="1"/>
              </p:cNvSpPr>
              <p:nvPr/>
            </p:nvSpPr>
            <p:spPr bwMode="auto">
              <a:xfrm>
                <a:off x="1811" y="1542"/>
                <a:ext cx="329" cy="235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7F8EA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581" name="AutoShape 21"/>
              <p:cNvSpPr>
                <a:spLocks noChangeArrowheads="1"/>
              </p:cNvSpPr>
              <p:nvPr/>
            </p:nvSpPr>
            <p:spPr bwMode="auto">
              <a:xfrm>
                <a:off x="4121" y="1539"/>
                <a:ext cx="329" cy="235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7F8EA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582" name="AutoShape 22"/>
              <p:cNvSpPr>
                <a:spLocks noChangeArrowheads="1"/>
              </p:cNvSpPr>
              <p:nvPr/>
            </p:nvSpPr>
            <p:spPr bwMode="auto">
              <a:xfrm>
                <a:off x="1814" y="2445"/>
                <a:ext cx="329" cy="235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7F8EA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583" name="AutoShape 23"/>
              <p:cNvSpPr>
                <a:spLocks noChangeArrowheads="1"/>
              </p:cNvSpPr>
              <p:nvPr/>
            </p:nvSpPr>
            <p:spPr bwMode="auto">
              <a:xfrm rot="1833162">
                <a:off x="3077" y="1101"/>
                <a:ext cx="113" cy="1067"/>
              </a:xfrm>
              <a:prstGeom prst="upArrow">
                <a:avLst>
                  <a:gd name="adj1" fmla="val 50000"/>
                  <a:gd name="adj2" fmla="val 236062"/>
                </a:avLst>
              </a:prstGeom>
              <a:solidFill>
                <a:srgbClr val="7F8EA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584" name="AutoShape 24"/>
              <p:cNvSpPr>
                <a:spLocks noChangeArrowheads="1"/>
              </p:cNvSpPr>
              <p:nvPr/>
            </p:nvSpPr>
            <p:spPr bwMode="auto">
              <a:xfrm rot="1833162">
                <a:off x="3110" y="2034"/>
                <a:ext cx="113" cy="1067"/>
              </a:xfrm>
              <a:prstGeom prst="upArrow">
                <a:avLst>
                  <a:gd name="adj1" fmla="val 50000"/>
                  <a:gd name="adj2" fmla="val 236062"/>
                </a:avLst>
              </a:prstGeom>
              <a:solidFill>
                <a:srgbClr val="7F8EA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6585" name="Group 25"/>
            <p:cNvGrpSpPr>
              <a:grpSpLocks/>
            </p:cNvGrpSpPr>
            <p:nvPr/>
          </p:nvGrpSpPr>
          <p:grpSpPr bwMode="auto">
            <a:xfrm>
              <a:off x="3937" y="2817"/>
              <a:ext cx="1332" cy="1300"/>
              <a:chOff x="3928" y="2754"/>
              <a:chExt cx="1332" cy="1300"/>
            </a:xfrm>
          </p:grpSpPr>
          <p:grpSp>
            <p:nvGrpSpPr>
              <p:cNvPr id="66586" name="Group 26"/>
              <p:cNvGrpSpPr>
                <a:grpSpLocks/>
              </p:cNvGrpSpPr>
              <p:nvPr/>
            </p:nvGrpSpPr>
            <p:grpSpPr bwMode="auto">
              <a:xfrm>
                <a:off x="3928" y="2754"/>
                <a:ext cx="756" cy="718"/>
                <a:chOff x="3928" y="2754"/>
                <a:chExt cx="756" cy="718"/>
              </a:xfrm>
            </p:grpSpPr>
            <p:sp>
              <p:nvSpPr>
                <p:cNvPr id="66587" name="Rectangle 27"/>
                <p:cNvSpPr>
                  <a:spLocks noChangeArrowheads="1"/>
                </p:cNvSpPr>
                <p:nvPr/>
              </p:nvSpPr>
              <p:spPr bwMode="auto">
                <a:xfrm>
                  <a:off x="3928" y="2754"/>
                  <a:ext cx="756" cy="71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58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043" y="2819"/>
                  <a:ext cx="538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Risk map</a:t>
                  </a:r>
                </a:p>
              </p:txBody>
            </p:sp>
          </p:grpSp>
          <p:grpSp>
            <p:nvGrpSpPr>
              <p:cNvPr id="66589" name="Group 29"/>
              <p:cNvGrpSpPr>
                <a:grpSpLocks/>
              </p:cNvGrpSpPr>
              <p:nvPr/>
            </p:nvGrpSpPr>
            <p:grpSpPr bwMode="auto">
              <a:xfrm>
                <a:off x="4392" y="3336"/>
                <a:ext cx="868" cy="718"/>
                <a:chOff x="4239" y="3444"/>
                <a:chExt cx="868" cy="718"/>
              </a:xfrm>
            </p:grpSpPr>
            <p:sp>
              <p:nvSpPr>
                <p:cNvPr id="66590" name="Rectangle 30"/>
                <p:cNvSpPr>
                  <a:spLocks noChangeArrowheads="1"/>
                </p:cNvSpPr>
                <p:nvPr/>
              </p:nvSpPr>
              <p:spPr bwMode="auto">
                <a:xfrm>
                  <a:off x="4285" y="3444"/>
                  <a:ext cx="756" cy="71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59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239" y="3494"/>
                  <a:ext cx="868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Risk summary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8100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95438" y="332656"/>
            <a:ext cx="7183437" cy="648072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Verdana" pitchFamily="34" charset="0"/>
              </a:rPr>
              <a:t>Mitigating compliance risks</a:t>
            </a:r>
            <a:endParaRPr lang="en-GB" sz="2400" dirty="0">
              <a:latin typeface="Verdana" pitchFamily="34" charset="0"/>
            </a:endParaRP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2734173" y="1221522"/>
            <a:ext cx="3134539" cy="5318125"/>
            <a:chOff x="2142" y="803"/>
            <a:chExt cx="1628" cy="3440"/>
          </a:xfrm>
        </p:grpSpPr>
        <p:grpSp>
          <p:nvGrpSpPr>
            <p:cNvPr id="35844" name="Group 4"/>
            <p:cNvGrpSpPr>
              <a:grpSpLocks/>
            </p:cNvGrpSpPr>
            <p:nvPr/>
          </p:nvGrpSpPr>
          <p:grpSpPr bwMode="auto">
            <a:xfrm>
              <a:off x="2485" y="803"/>
              <a:ext cx="1218" cy="672"/>
              <a:chOff x="1277" y="841"/>
              <a:chExt cx="1218" cy="672"/>
            </a:xfrm>
          </p:grpSpPr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277" y="841"/>
                <a:ext cx="1218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46" name="Text Box 6"/>
              <p:cNvSpPr txBox="1">
                <a:spLocks noChangeArrowheads="1"/>
              </p:cNvSpPr>
              <p:nvPr/>
            </p:nvSpPr>
            <p:spPr bwMode="auto">
              <a:xfrm>
                <a:off x="1368" y="842"/>
                <a:ext cx="1058" cy="6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latin typeface="Century725 BT" charset="0"/>
                  </a:rPr>
                  <a:t>DIAGNOSIS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>
                    <a:latin typeface="Century725 BT" charset="0"/>
                  </a:rPr>
                  <a:t>Identification and assessment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>
                  <a:latin typeface="Century725 BT" charset="0"/>
                </a:endParaRPr>
              </a:p>
            </p:txBody>
          </p:sp>
        </p:grpSp>
        <p:grpSp>
          <p:nvGrpSpPr>
            <p:cNvPr id="35847" name="Group 7"/>
            <p:cNvGrpSpPr>
              <a:grpSpLocks/>
            </p:cNvGrpSpPr>
            <p:nvPr/>
          </p:nvGrpSpPr>
          <p:grpSpPr bwMode="auto">
            <a:xfrm>
              <a:off x="2497" y="1551"/>
              <a:ext cx="1226" cy="677"/>
              <a:chOff x="1280" y="1495"/>
              <a:chExt cx="1226" cy="677"/>
            </a:xfrm>
          </p:grpSpPr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80" y="1501"/>
                <a:ext cx="1226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49" name="Text Box 9"/>
              <p:cNvSpPr txBox="1">
                <a:spLocks noChangeArrowheads="1"/>
              </p:cNvSpPr>
              <p:nvPr/>
            </p:nvSpPr>
            <p:spPr bwMode="auto">
              <a:xfrm>
                <a:off x="1363" y="1495"/>
                <a:ext cx="1058" cy="6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FFFF00"/>
                    </a:solidFill>
                    <a:latin typeface="Century725 BT" charset="0"/>
                  </a:rPr>
                  <a:t>MITIGATION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 dirty="0">
                    <a:latin typeface="Century725 BT" charset="0"/>
                  </a:rPr>
                  <a:t>Control, transfer and avoidance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 dirty="0">
                  <a:latin typeface="Century725 BT" charset="0"/>
                </a:endParaRPr>
              </a:p>
            </p:txBody>
          </p:sp>
        </p:grpSp>
        <p:grpSp>
          <p:nvGrpSpPr>
            <p:cNvPr id="35850" name="Group 10"/>
            <p:cNvGrpSpPr>
              <a:grpSpLocks/>
            </p:cNvGrpSpPr>
            <p:nvPr/>
          </p:nvGrpSpPr>
          <p:grpSpPr bwMode="auto">
            <a:xfrm>
              <a:off x="2493" y="2319"/>
              <a:ext cx="1247" cy="593"/>
              <a:chOff x="1275" y="2181"/>
              <a:chExt cx="1247" cy="593"/>
            </a:xfrm>
          </p:grpSpPr>
          <p:sp>
            <p:nvSpPr>
              <p:cNvPr id="35851" name="Rectangle 11"/>
              <p:cNvSpPr>
                <a:spLocks noChangeArrowheads="1"/>
              </p:cNvSpPr>
              <p:nvPr/>
            </p:nvSpPr>
            <p:spPr bwMode="auto">
              <a:xfrm>
                <a:off x="1281" y="2181"/>
                <a:ext cx="1237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2" name="Text Box 12"/>
              <p:cNvSpPr txBox="1">
                <a:spLocks noChangeArrowheads="1"/>
              </p:cNvSpPr>
              <p:nvPr/>
            </p:nvSpPr>
            <p:spPr bwMode="auto">
              <a:xfrm>
                <a:off x="1275" y="2193"/>
                <a:ext cx="1247" cy="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latin typeface="Century725 BT" charset="0"/>
                  </a:rPr>
                  <a:t>MONITORING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>
                    <a:latin typeface="Century725 BT" charset="0"/>
                  </a:rPr>
                  <a:t>Auditing, tracking and reporting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400">
                  <a:latin typeface="Verdana" pitchFamily="34" charset="0"/>
                </a:endParaRPr>
              </a:p>
            </p:txBody>
          </p:sp>
        </p:grpSp>
        <p:grpSp>
          <p:nvGrpSpPr>
            <p:cNvPr id="35853" name="Group 13"/>
            <p:cNvGrpSpPr>
              <a:grpSpLocks/>
            </p:cNvGrpSpPr>
            <p:nvPr/>
          </p:nvGrpSpPr>
          <p:grpSpPr bwMode="auto">
            <a:xfrm>
              <a:off x="2142" y="2999"/>
              <a:ext cx="1628" cy="340"/>
              <a:chOff x="2492" y="2829"/>
              <a:chExt cx="1628" cy="340"/>
            </a:xfrm>
          </p:grpSpPr>
          <p:sp>
            <p:nvSpPr>
              <p:cNvPr id="35854" name="Rectangle 14"/>
              <p:cNvSpPr>
                <a:spLocks noChangeArrowheads="1"/>
              </p:cNvSpPr>
              <p:nvPr/>
            </p:nvSpPr>
            <p:spPr bwMode="auto">
              <a:xfrm>
                <a:off x="2849" y="2829"/>
                <a:ext cx="1237" cy="3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5" name="Text Box 15"/>
              <p:cNvSpPr txBox="1">
                <a:spLocks noChangeArrowheads="1"/>
              </p:cNvSpPr>
              <p:nvPr/>
            </p:nvSpPr>
            <p:spPr bwMode="auto">
              <a:xfrm>
                <a:off x="2492" y="2889"/>
                <a:ext cx="1628" cy="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dirty="0" smtClean="0">
                    <a:latin typeface="Century725 BT" charset="0"/>
                  </a:rPr>
                  <a:t>           When </a:t>
                </a:r>
                <a:r>
                  <a:rPr lang="en-GB" sz="1400" dirty="0">
                    <a:latin typeface="Century725 BT" charset="0"/>
                  </a:rPr>
                  <a:t>a risk crystallises</a:t>
                </a:r>
              </a:p>
            </p:txBody>
          </p:sp>
        </p:grpSp>
        <p:grpSp>
          <p:nvGrpSpPr>
            <p:cNvPr id="35856" name="Group 16"/>
            <p:cNvGrpSpPr>
              <a:grpSpLocks/>
            </p:cNvGrpSpPr>
            <p:nvPr/>
          </p:nvGrpSpPr>
          <p:grpSpPr bwMode="auto">
            <a:xfrm>
              <a:off x="2452" y="3556"/>
              <a:ext cx="1284" cy="687"/>
              <a:chOff x="1205" y="3595"/>
              <a:chExt cx="1284" cy="687"/>
            </a:xfrm>
          </p:grpSpPr>
          <p:sp>
            <p:nvSpPr>
              <p:cNvPr id="35857" name="Rectangle 17"/>
              <p:cNvSpPr>
                <a:spLocks noChangeArrowheads="1"/>
              </p:cNvSpPr>
              <p:nvPr/>
            </p:nvSpPr>
            <p:spPr bwMode="auto">
              <a:xfrm>
                <a:off x="1252" y="3595"/>
                <a:ext cx="1237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8" name="Text Box 18"/>
              <p:cNvSpPr txBox="1">
                <a:spLocks noChangeArrowheads="1"/>
              </p:cNvSpPr>
              <p:nvPr/>
            </p:nvSpPr>
            <p:spPr bwMode="auto">
              <a:xfrm>
                <a:off x="1205" y="3611"/>
                <a:ext cx="1271" cy="6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 dirty="0">
                    <a:latin typeface="Century725 BT" charset="0"/>
                  </a:rPr>
                  <a:t>LIMITATION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 dirty="0">
                    <a:latin typeface="Century725 BT" charset="0"/>
                  </a:rPr>
                  <a:t>Minimising the effect of crystallised risks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 dirty="0">
                  <a:latin typeface="Century725 BT" charset="0"/>
                </a:endParaRPr>
              </a:p>
            </p:txBody>
          </p:sp>
        </p:grpSp>
        <p:sp>
          <p:nvSpPr>
            <p:cNvPr id="35859" name="AutoShape 19"/>
            <p:cNvSpPr>
              <a:spLocks noChangeArrowheads="1"/>
            </p:cNvSpPr>
            <p:nvPr/>
          </p:nvSpPr>
          <p:spPr bwMode="auto">
            <a:xfrm>
              <a:off x="3020" y="1349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60" name="AutoShape 20"/>
            <p:cNvSpPr>
              <a:spLocks noChangeArrowheads="1"/>
            </p:cNvSpPr>
            <p:nvPr/>
          </p:nvSpPr>
          <p:spPr bwMode="auto">
            <a:xfrm>
              <a:off x="3022" y="2114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61" name="AutoShape 21"/>
            <p:cNvSpPr>
              <a:spLocks noChangeArrowheads="1"/>
            </p:cNvSpPr>
            <p:nvPr/>
          </p:nvSpPr>
          <p:spPr bwMode="auto">
            <a:xfrm>
              <a:off x="3042" y="3363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2849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476250"/>
            <a:ext cx="7697788" cy="790575"/>
          </a:xfrm>
        </p:spPr>
        <p:txBody>
          <a:bodyPr anchor="b"/>
          <a:lstStyle/>
          <a:p>
            <a:pPr eaLnBrk="1" hangingPunct="1"/>
            <a:r>
              <a:rPr lang="en-GB" sz="2400" dirty="0" smtClean="0">
                <a:latin typeface="Verdana" pitchFamily="34" charset="0"/>
              </a:rPr>
              <a:t>Compliance risk </a:t>
            </a:r>
            <a:r>
              <a:rPr lang="en-GB" sz="2400" b="1" dirty="0" smtClean="0">
                <a:latin typeface="Verdana" pitchFamily="34" charset="0"/>
              </a:rPr>
              <a:t>Mitigation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04925" y="1612900"/>
            <a:ext cx="7219950" cy="49847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2000" dirty="0" smtClean="0">
                <a:latin typeface="Verdana" pitchFamily="34" charset="0"/>
              </a:rPr>
              <a:t>Designed to:-</a:t>
            </a:r>
          </a:p>
          <a:p>
            <a:pPr eaLnBrk="1" hangingPunct="1">
              <a:buFontTx/>
              <a:buNone/>
              <a:defRPr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2000" dirty="0" smtClean="0">
                <a:latin typeface="Verdana" pitchFamily="34" charset="0"/>
              </a:rPr>
              <a:t>Ensure effective compliance</a:t>
            </a: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2000" dirty="0" smtClean="0">
                <a:latin typeface="Verdana" pitchFamily="34" charset="0"/>
              </a:rPr>
              <a:t>Avoid / reduce non compliance </a:t>
            </a: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2000" dirty="0" smtClean="0">
                <a:latin typeface="Verdana" pitchFamily="34" charset="0"/>
              </a:rPr>
              <a:t>Avoid / reduce incidence of risks</a:t>
            </a: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2000" dirty="0" smtClean="0">
                <a:latin typeface="Verdana" pitchFamily="34" charset="0"/>
              </a:rPr>
              <a:t>Transfer some risks</a:t>
            </a:r>
          </a:p>
          <a:p>
            <a:pPr eaLnBrk="1" hangingPunct="1">
              <a:defRPr/>
            </a:pPr>
            <a:endParaRPr lang="en-GB" sz="2000" dirty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000" dirty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0290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356100" y="471488"/>
            <a:ext cx="4787900" cy="658812"/>
          </a:xfrm>
        </p:spPr>
        <p:txBody>
          <a:bodyPr/>
          <a:lstStyle/>
          <a:p>
            <a:r>
              <a:rPr lang="en-GB" sz="3200">
                <a:latin typeface="Verdana" pitchFamily="34" charset="0"/>
              </a:rPr>
              <a:t>Risk mitigation</a:t>
            </a:r>
          </a:p>
        </p:txBody>
      </p:sp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1412379" y="778954"/>
            <a:ext cx="5021263" cy="5861050"/>
            <a:chOff x="1078" y="867"/>
            <a:chExt cx="2946" cy="3352"/>
          </a:xfrm>
        </p:grpSpPr>
        <p:grpSp>
          <p:nvGrpSpPr>
            <p:cNvPr id="44036" name="Group 4"/>
            <p:cNvGrpSpPr>
              <a:grpSpLocks/>
            </p:cNvGrpSpPr>
            <p:nvPr/>
          </p:nvGrpSpPr>
          <p:grpSpPr bwMode="auto">
            <a:xfrm>
              <a:off x="1410" y="867"/>
              <a:ext cx="1194" cy="900"/>
              <a:chOff x="1437" y="777"/>
              <a:chExt cx="1194" cy="900"/>
            </a:xfrm>
          </p:grpSpPr>
          <p:grpSp>
            <p:nvGrpSpPr>
              <p:cNvPr id="44037" name="Group 5"/>
              <p:cNvGrpSpPr>
                <a:grpSpLocks/>
              </p:cNvGrpSpPr>
              <p:nvPr/>
            </p:nvGrpSpPr>
            <p:grpSpPr bwMode="auto">
              <a:xfrm>
                <a:off x="1437" y="777"/>
                <a:ext cx="627" cy="567"/>
                <a:chOff x="3928" y="2754"/>
                <a:chExt cx="756" cy="718"/>
              </a:xfrm>
            </p:grpSpPr>
            <p:sp>
              <p:nvSpPr>
                <p:cNvPr id="44038" name="Rectangle 6"/>
                <p:cNvSpPr>
                  <a:spLocks noChangeArrowheads="1"/>
                </p:cNvSpPr>
                <p:nvPr/>
              </p:nvSpPr>
              <p:spPr bwMode="auto">
                <a:xfrm>
                  <a:off x="3928" y="2754"/>
                  <a:ext cx="756" cy="71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403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043" y="2818"/>
                  <a:ext cx="539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Risk map</a:t>
                  </a:r>
                </a:p>
              </p:txBody>
            </p:sp>
          </p:grpSp>
          <p:grpSp>
            <p:nvGrpSpPr>
              <p:cNvPr id="44040" name="Group 8"/>
              <p:cNvGrpSpPr>
                <a:grpSpLocks/>
              </p:cNvGrpSpPr>
              <p:nvPr/>
            </p:nvGrpSpPr>
            <p:grpSpPr bwMode="auto">
              <a:xfrm>
                <a:off x="1912" y="1110"/>
                <a:ext cx="719" cy="567"/>
                <a:chOff x="4240" y="3444"/>
                <a:chExt cx="867" cy="718"/>
              </a:xfrm>
            </p:grpSpPr>
            <p:sp>
              <p:nvSpPr>
                <p:cNvPr id="44041" name="Rectangle 9"/>
                <p:cNvSpPr>
                  <a:spLocks noChangeArrowheads="1"/>
                </p:cNvSpPr>
                <p:nvPr/>
              </p:nvSpPr>
              <p:spPr bwMode="auto">
                <a:xfrm>
                  <a:off x="4285" y="3444"/>
                  <a:ext cx="756" cy="71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404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240" y="3493"/>
                  <a:ext cx="867" cy="3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400">
                      <a:latin typeface="Verdana" pitchFamily="34" charset="0"/>
                    </a:rPr>
                    <a:t>Risk summary</a:t>
                  </a:r>
                </a:p>
              </p:txBody>
            </p:sp>
          </p:grpSp>
        </p:grpSp>
        <p:grpSp>
          <p:nvGrpSpPr>
            <p:cNvPr id="44043" name="Group 11"/>
            <p:cNvGrpSpPr>
              <a:grpSpLocks/>
            </p:cNvGrpSpPr>
            <p:nvPr/>
          </p:nvGrpSpPr>
          <p:grpSpPr bwMode="auto">
            <a:xfrm>
              <a:off x="1083" y="2173"/>
              <a:ext cx="1346" cy="624"/>
              <a:chOff x="1228" y="1879"/>
              <a:chExt cx="1346" cy="624"/>
            </a:xfrm>
          </p:grpSpPr>
          <p:sp>
            <p:nvSpPr>
              <p:cNvPr id="44044" name="Rectangle 12"/>
              <p:cNvSpPr>
                <a:spLocks noChangeArrowheads="1"/>
              </p:cNvSpPr>
              <p:nvPr/>
            </p:nvSpPr>
            <p:spPr bwMode="auto">
              <a:xfrm>
                <a:off x="1228" y="1923"/>
                <a:ext cx="1341" cy="5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045" name="Text Box 13"/>
              <p:cNvSpPr txBox="1">
                <a:spLocks noChangeArrowheads="1"/>
              </p:cNvSpPr>
              <p:nvPr/>
            </p:nvSpPr>
            <p:spPr bwMode="auto">
              <a:xfrm>
                <a:off x="1242" y="1879"/>
                <a:ext cx="1332" cy="5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600" dirty="0">
                    <a:latin typeface="Verdana" pitchFamily="34" charset="0"/>
                  </a:rPr>
                  <a:t>Consider </a:t>
                </a:r>
                <a:r>
                  <a:rPr lang="en-GB" sz="1600" dirty="0" smtClean="0">
                    <a:latin typeface="Verdana" pitchFamily="34" charset="0"/>
                  </a:rPr>
                  <a:t>impact / probability correlation</a:t>
                </a:r>
                <a:r>
                  <a:rPr lang="en-GB" sz="2400" dirty="0" smtClean="0">
                    <a:latin typeface="Times" pitchFamily="18" charset="0"/>
                  </a:rPr>
                  <a:t> </a:t>
                </a:r>
                <a:endParaRPr lang="en-GB" sz="2400" dirty="0">
                  <a:latin typeface="Times" pitchFamily="18" charset="0"/>
                </a:endParaRPr>
              </a:p>
            </p:txBody>
          </p:sp>
        </p:grpSp>
        <p:grpSp>
          <p:nvGrpSpPr>
            <p:cNvPr id="44046" name="Group 14"/>
            <p:cNvGrpSpPr>
              <a:grpSpLocks/>
            </p:cNvGrpSpPr>
            <p:nvPr/>
          </p:nvGrpSpPr>
          <p:grpSpPr bwMode="auto">
            <a:xfrm>
              <a:off x="2994" y="1647"/>
              <a:ext cx="1030" cy="2572"/>
              <a:chOff x="2976" y="1557"/>
              <a:chExt cx="1030" cy="2572"/>
            </a:xfrm>
          </p:grpSpPr>
          <p:grpSp>
            <p:nvGrpSpPr>
              <p:cNvPr id="44047" name="Group 15"/>
              <p:cNvGrpSpPr>
                <a:grpSpLocks/>
              </p:cNvGrpSpPr>
              <p:nvPr/>
            </p:nvGrpSpPr>
            <p:grpSpPr bwMode="auto">
              <a:xfrm>
                <a:off x="3028" y="3527"/>
                <a:ext cx="916" cy="602"/>
                <a:chOff x="2515" y="3473"/>
                <a:chExt cx="916" cy="602"/>
              </a:xfrm>
            </p:grpSpPr>
            <p:sp>
              <p:nvSpPr>
                <p:cNvPr id="44048" name="Rectangle 16"/>
                <p:cNvSpPr>
                  <a:spLocks noChangeArrowheads="1"/>
                </p:cNvSpPr>
                <p:nvPr/>
              </p:nvSpPr>
              <p:spPr bwMode="auto">
                <a:xfrm>
                  <a:off x="2515" y="3518"/>
                  <a:ext cx="916" cy="55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404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04" y="3473"/>
                  <a:ext cx="756" cy="4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Required controls summary</a:t>
                  </a:r>
                </a:p>
              </p:txBody>
            </p:sp>
          </p:grpSp>
          <p:grpSp>
            <p:nvGrpSpPr>
              <p:cNvPr id="44050" name="Group 18"/>
              <p:cNvGrpSpPr>
                <a:grpSpLocks/>
              </p:cNvGrpSpPr>
              <p:nvPr/>
            </p:nvGrpSpPr>
            <p:grpSpPr bwMode="auto">
              <a:xfrm>
                <a:off x="3011" y="2876"/>
                <a:ext cx="964" cy="598"/>
                <a:chOff x="3326" y="2840"/>
                <a:chExt cx="964" cy="598"/>
              </a:xfrm>
            </p:grpSpPr>
            <p:sp>
              <p:nvSpPr>
                <p:cNvPr id="44051" name="Rectangle 19"/>
                <p:cNvSpPr>
                  <a:spLocks noChangeArrowheads="1"/>
                </p:cNvSpPr>
                <p:nvPr/>
              </p:nvSpPr>
              <p:spPr bwMode="auto">
                <a:xfrm>
                  <a:off x="3350" y="2881"/>
                  <a:ext cx="916" cy="55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405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326" y="2840"/>
                  <a:ext cx="964" cy="4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400">
                      <a:latin typeface="Verdana" pitchFamily="34" charset="0"/>
                    </a:rPr>
                    <a:t>Insurance requirements summary</a:t>
                  </a:r>
                </a:p>
              </p:txBody>
            </p:sp>
          </p:grpSp>
          <p:grpSp>
            <p:nvGrpSpPr>
              <p:cNvPr id="44053" name="Group 21"/>
              <p:cNvGrpSpPr>
                <a:grpSpLocks/>
              </p:cNvGrpSpPr>
              <p:nvPr/>
            </p:nvGrpSpPr>
            <p:grpSpPr bwMode="auto">
              <a:xfrm>
                <a:off x="2976" y="2213"/>
                <a:ext cx="1030" cy="609"/>
                <a:chOff x="4011" y="2231"/>
                <a:chExt cx="1030" cy="609"/>
              </a:xfrm>
            </p:grpSpPr>
            <p:sp>
              <p:nvSpPr>
                <p:cNvPr id="44054" name="Rectangle 22"/>
                <p:cNvSpPr>
                  <a:spLocks noChangeArrowheads="1"/>
                </p:cNvSpPr>
                <p:nvPr/>
              </p:nvSpPr>
              <p:spPr bwMode="auto">
                <a:xfrm>
                  <a:off x="4078" y="2283"/>
                  <a:ext cx="916" cy="55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405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011" y="2231"/>
                  <a:ext cx="1030" cy="4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Contingency plan requirements</a:t>
                  </a:r>
                </a:p>
              </p:txBody>
            </p:sp>
          </p:grpSp>
          <p:grpSp>
            <p:nvGrpSpPr>
              <p:cNvPr id="44056" name="Group 24"/>
              <p:cNvGrpSpPr>
                <a:grpSpLocks/>
              </p:cNvGrpSpPr>
              <p:nvPr/>
            </p:nvGrpSpPr>
            <p:grpSpPr bwMode="auto">
              <a:xfrm>
                <a:off x="3035" y="1557"/>
                <a:ext cx="916" cy="599"/>
                <a:chOff x="4826" y="1503"/>
                <a:chExt cx="916" cy="599"/>
              </a:xfrm>
            </p:grpSpPr>
            <p:sp>
              <p:nvSpPr>
                <p:cNvPr id="44057" name="Rectangle 25"/>
                <p:cNvSpPr>
                  <a:spLocks noChangeArrowheads="1"/>
                </p:cNvSpPr>
                <p:nvPr/>
              </p:nvSpPr>
              <p:spPr bwMode="auto">
                <a:xfrm>
                  <a:off x="4826" y="1545"/>
                  <a:ext cx="916" cy="55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405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877" y="1503"/>
                  <a:ext cx="756" cy="4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Residual risk summary</a:t>
                  </a:r>
                </a:p>
              </p:txBody>
            </p:sp>
          </p:grpSp>
        </p:grpSp>
        <p:sp>
          <p:nvSpPr>
            <p:cNvPr id="44059" name="Line 27"/>
            <p:cNvSpPr>
              <a:spLocks noChangeShapeType="1"/>
            </p:cNvSpPr>
            <p:nvPr/>
          </p:nvSpPr>
          <p:spPr bwMode="auto">
            <a:xfrm flipV="1">
              <a:off x="2729" y="1944"/>
              <a:ext cx="0" cy="20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60" name="Line 28"/>
            <p:cNvSpPr>
              <a:spLocks noChangeShapeType="1"/>
            </p:cNvSpPr>
            <p:nvPr/>
          </p:nvSpPr>
          <p:spPr bwMode="auto">
            <a:xfrm>
              <a:off x="2729" y="3965"/>
              <a:ext cx="3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61" name="Line 29"/>
            <p:cNvSpPr>
              <a:spLocks noChangeShapeType="1"/>
            </p:cNvSpPr>
            <p:nvPr/>
          </p:nvSpPr>
          <p:spPr bwMode="auto">
            <a:xfrm flipH="1">
              <a:off x="2729" y="3277"/>
              <a:ext cx="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62" name="Line 30"/>
            <p:cNvSpPr>
              <a:spLocks noChangeShapeType="1"/>
            </p:cNvSpPr>
            <p:nvPr/>
          </p:nvSpPr>
          <p:spPr bwMode="auto">
            <a:xfrm flipH="1">
              <a:off x="2729" y="2644"/>
              <a:ext cx="3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63" name="Line 31"/>
            <p:cNvSpPr>
              <a:spLocks noChangeShapeType="1"/>
            </p:cNvSpPr>
            <p:nvPr/>
          </p:nvSpPr>
          <p:spPr bwMode="auto">
            <a:xfrm>
              <a:off x="2729" y="1946"/>
              <a:ext cx="3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64" name="AutoShape 32"/>
            <p:cNvSpPr>
              <a:spLocks noChangeArrowheads="1"/>
            </p:cNvSpPr>
            <p:nvPr/>
          </p:nvSpPr>
          <p:spPr bwMode="auto">
            <a:xfrm>
              <a:off x="1613" y="1689"/>
              <a:ext cx="217" cy="42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65" name="AutoShape 33"/>
            <p:cNvSpPr>
              <a:spLocks noChangeArrowheads="1"/>
            </p:cNvSpPr>
            <p:nvPr/>
          </p:nvSpPr>
          <p:spPr bwMode="auto">
            <a:xfrm>
              <a:off x="1629" y="2844"/>
              <a:ext cx="217" cy="36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4066" name="Group 34"/>
            <p:cNvGrpSpPr>
              <a:grpSpLocks/>
            </p:cNvGrpSpPr>
            <p:nvPr/>
          </p:nvGrpSpPr>
          <p:grpSpPr bwMode="auto">
            <a:xfrm>
              <a:off x="1078" y="3205"/>
              <a:ext cx="1346" cy="624"/>
              <a:chOff x="1228" y="1879"/>
              <a:chExt cx="1346" cy="624"/>
            </a:xfrm>
          </p:grpSpPr>
          <p:sp>
            <p:nvSpPr>
              <p:cNvPr id="44067" name="Rectangle 35"/>
              <p:cNvSpPr>
                <a:spLocks noChangeArrowheads="1"/>
              </p:cNvSpPr>
              <p:nvPr/>
            </p:nvSpPr>
            <p:spPr bwMode="auto">
              <a:xfrm>
                <a:off x="1228" y="1923"/>
                <a:ext cx="1341" cy="5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068" name="Text Box 36"/>
              <p:cNvSpPr txBox="1">
                <a:spLocks noChangeArrowheads="1"/>
              </p:cNvSpPr>
              <p:nvPr/>
            </p:nvSpPr>
            <p:spPr bwMode="auto">
              <a:xfrm>
                <a:off x="1242" y="1879"/>
                <a:ext cx="1332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en-US" sz="2400">
                  <a:latin typeface="Times" pitchFamily="18" charset="0"/>
                </a:endParaRPr>
              </a:p>
            </p:txBody>
          </p:sp>
        </p:grpSp>
        <p:sp>
          <p:nvSpPr>
            <p:cNvPr id="44069" name="Line 37"/>
            <p:cNvSpPr>
              <a:spLocks noChangeShapeType="1"/>
            </p:cNvSpPr>
            <p:nvPr/>
          </p:nvSpPr>
          <p:spPr bwMode="auto">
            <a:xfrm>
              <a:off x="2411" y="3582"/>
              <a:ext cx="3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70" name="Text Box 38"/>
            <p:cNvSpPr txBox="1">
              <a:spLocks noChangeArrowheads="1"/>
            </p:cNvSpPr>
            <p:nvPr/>
          </p:nvSpPr>
          <p:spPr bwMode="auto">
            <a:xfrm>
              <a:off x="1096" y="3218"/>
              <a:ext cx="1328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latin typeface="Verdana" pitchFamily="34" charset="0"/>
                </a:rPr>
                <a:t>Consider available mitigation techniques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166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95438" y="332656"/>
            <a:ext cx="7183437" cy="648072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Verdana" pitchFamily="34" charset="0"/>
              </a:rPr>
              <a:t>Monitoring compliance risks</a:t>
            </a:r>
            <a:endParaRPr lang="en-GB" sz="2400" dirty="0">
              <a:latin typeface="Verdana" pitchFamily="34" charset="0"/>
            </a:endParaRP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2734173" y="1221522"/>
            <a:ext cx="3134539" cy="5318125"/>
            <a:chOff x="2142" y="803"/>
            <a:chExt cx="1628" cy="3440"/>
          </a:xfrm>
        </p:grpSpPr>
        <p:grpSp>
          <p:nvGrpSpPr>
            <p:cNvPr id="35844" name="Group 4"/>
            <p:cNvGrpSpPr>
              <a:grpSpLocks/>
            </p:cNvGrpSpPr>
            <p:nvPr/>
          </p:nvGrpSpPr>
          <p:grpSpPr bwMode="auto">
            <a:xfrm>
              <a:off x="2485" y="803"/>
              <a:ext cx="1218" cy="672"/>
              <a:chOff x="1277" y="841"/>
              <a:chExt cx="1218" cy="672"/>
            </a:xfrm>
          </p:grpSpPr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277" y="841"/>
                <a:ext cx="1218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46" name="Text Box 6"/>
              <p:cNvSpPr txBox="1">
                <a:spLocks noChangeArrowheads="1"/>
              </p:cNvSpPr>
              <p:nvPr/>
            </p:nvSpPr>
            <p:spPr bwMode="auto">
              <a:xfrm>
                <a:off x="1368" y="842"/>
                <a:ext cx="1058" cy="6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latin typeface="Century725 BT" charset="0"/>
                  </a:rPr>
                  <a:t>DIAGNOSIS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>
                    <a:latin typeface="Century725 BT" charset="0"/>
                  </a:rPr>
                  <a:t>Identification and assessment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>
                  <a:latin typeface="Century725 BT" charset="0"/>
                </a:endParaRPr>
              </a:p>
            </p:txBody>
          </p:sp>
        </p:grpSp>
        <p:grpSp>
          <p:nvGrpSpPr>
            <p:cNvPr id="35847" name="Group 7"/>
            <p:cNvGrpSpPr>
              <a:grpSpLocks/>
            </p:cNvGrpSpPr>
            <p:nvPr/>
          </p:nvGrpSpPr>
          <p:grpSpPr bwMode="auto">
            <a:xfrm>
              <a:off x="2497" y="1551"/>
              <a:ext cx="1226" cy="677"/>
              <a:chOff x="1280" y="1495"/>
              <a:chExt cx="1226" cy="677"/>
            </a:xfrm>
          </p:grpSpPr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80" y="1501"/>
                <a:ext cx="1226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49" name="Text Box 9"/>
              <p:cNvSpPr txBox="1">
                <a:spLocks noChangeArrowheads="1"/>
              </p:cNvSpPr>
              <p:nvPr/>
            </p:nvSpPr>
            <p:spPr bwMode="auto">
              <a:xfrm>
                <a:off x="1363" y="1495"/>
                <a:ext cx="1058" cy="6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 dirty="0">
                    <a:latin typeface="Century725 BT" charset="0"/>
                  </a:rPr>
                  <a:t>MITIGATION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 dirty="0">
                    <a:latin typeface="Century725 BT" charset="0"/>
                  </a:rPr>
                  <a:t>Control, transfer and avoidance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 dirty="0">
                  <a:latin typeface="Century725 BT" charset="0"/>
                </a:endParaRPr>
              </a:p>
            </p:txBody>
          </p:sp>
        </p:grpSp>
        <p:grpSp>
          <p:nvGrpSpPr>
            <p:cNvPr id="35850" name="Group 10"/>
            <p:cNvGrpSpPr>
              <a:grpSpLocks/>
            </p:cNvGrpSpPr>
            <p:nvPr/>
          </p:nvGrpSpPr>
          <p:grpSpPr bwMode="auto">
            <a:xfrm>
              <a:off x="2493" y="2319"/>
              <a:ext cx="1247" cy="599"/>
              <a:chOff x="1275" y="2181"/>
              <a:chExt cx="1247" cy="599"/>
            </a:xfrm>
          </p:grpSpPr>
          <p:sp>
            <p:nvSpPr>
              <p:cNvPr id="35851" name="Rectangle 11"/>
              <p:cNvSpPr>
                <a:spLocks noChangeArrowheads="1"/>
              </p:cNvSpPr>
              <p:nvPr/>
            </p:nvSpPr>
            <p:spPr bwMode="auto">
              <a:xfrm>
                <a:off x="1281" y="2181"/>
                <a:ext cx="1237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2" name="Text Box 12"/>
              <p:cNvSpPr txBox="1">
                <a:spLocks noChangeArrowheads="1"/>
              </p:cNvSpPr>
              <p:nvPr/>
            </p:nvSpPr>
            <p:spPr bwMode="auto">
              <a:xfrm>
                <a:off x="1275" y="2193"/>
                <a:ext cx="1247" cy="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FFFF00"/>
                    </a:solidFill>
                    <a:latin typeface="Century725 BT" charset="0"/>
                  </a:rPr>
                  <a:t>MONITORING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 dirty="0">
                    <a:latin typeface="Century725 BT" charset="0"/>
                  </a:rPr>
                  <a:t>Auditing, tracking and reporting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400" dirty="0">
                  <a:latin typeface="Verdana" pitchFamily="34" charset="0"/>
                </a:endParaRPr>
              </a:p>
            </p:txBody>
          </p:sp>
        </p:grpSp>
        <p:grpSp>
          <p:nvGrpSpPr>
            <p:cNvPr id="35853" name="Group 13"/>
            <p:cNvGrpSpPr>
              <a:grpSpLocks/>
            </p:cNvGrpSpPr>
            <p:nvPr/>
          </p:nvGrpSpPr>
          <p:grpSpPr bwMode="auto">
            <a:xfrm>
              <a:off x="2142" y="2999"/>
              <a:ext cx="1628" cy="340"/>
              <a:chOff x="2492" y="2829"/>
              <a:chExt cx="1628" cy="340"/>
            </a:xfrm>
          </p:grpSpPr>
          <p:sp>
            <p:nvSpPr>
              <p:cNvPr id="35854" name="Rectangle 14"/>
              <p:cNvSpPr>
                <a:spLocks noChangeArrowheads="1"/>
              </p:cNvSpPr>
              <p:nvPr/>
            </p:nvSpPr>
            <p:spPr bwMode="auto">
              <a:xfrm>
                <a:off x="2849" y="2829"/>
                <a:ext cx="1237" cy="3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5" name="Text Box 15"/>
              <p:cNvSpPr txBox="1">
                <a:spLocks noChangeArrowheads="1"/>
              </p:cNvSpPr>
              <p:nvPr/>
            </p:nvSpPr>
            <p:spPr bwMode="auto">
              <a:xfrm>
                <a:off x="2492" y="2889"/>
                <a:ext cx="1628" cy="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dirty="0" smtClean="0">
                    <a:latin typeface="Century725 BT" charset="0"/>
                  </a:rPr>
                  <a:t>           When </a:t>
                </a:r>
                <a:r>
                  <a:rPr lang="en-GB" sz="1400" dirty="0">
                    <a:latin typeface="Century725 BT" charset="0"/>
                  </a:rPr>
                  <a:t>a risk crystallises</a:t>
                </a:r>
              </a:p>
            </p:txBody>
          </p:sp>
        </p:grpSp>
        <p:grpSp>
          <p:nvGrpSpPr>
            <p:cNvPr id="35856" name="Group 16"/>
            <p:cNvGrpSpPr>
              <a:grpSpLocks/>
            </p:cNvGrpSpPr>
            <p:nvPr/>
          </p:nvGrpSpPr>
          <p:grpSpPr bwMode="auto">
            <a:xfrm>
              <a:off x="2452" y="3556"/>
              <a:ext cx="1284" cy="687"/>
              <a:chOff x="1205" y="3595"/>
              <a:chExt cx="1284" cy="687"/>
            </a:xfrm>
          </p:grpSpPr>
          <p:sp>
            <p:nvSpPr>
              <p:cNvPr id="35857" name="Rectangle 17"/>
              <p:cNvSpPr>
                <a:spLocks noChangeArrowheads="1"/>
              </p:cNvSpPr>
              <p:nvPr/>
            </p:nvSpPr>
            <p:spPr bwMode="auto">
              <a:xfrm>
                <a:off x="1252" y="3595"/>
                <a:ext cx="1237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8" name="Text Box 18"/>
              <p:cNvSpPr txBox="1">
                <a:spLocks noChangeArrowheads="1"/>
              </p:cNvSpPr>
              <p:nvPr/>
            </p:nvSpPr>
            <p:spPr bwMode="auto">
              <a:xfrm>
                <a:off x="1205" y="3611"/>
                <a:ext cx="1271" cy="6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 dirty="0">
                    <a:latin typeface="Century725 BT" charset="0"/>
                  </a:rPr>
                  <a:t>LIMITATION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 dirty="0">
                    <a:latin typeface="Century725 BT" charset="0"/>
                  </a:rPr>
                  <a:t>Minimising the effect of crystallised risks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 dirty="0">
                  <a:latin typeface="Century725 BT" charset="0"/>
                </a:endParaRPr>
              </a:p>
            </p:txBody>
          </p:sp>
        </p:grpSp>
        <p:sp>
          <p:nvSpPr>
            <p:cNvPr id="35859" name="AutoShape 19"/>
            <p:cNvSpPr>
              <a:spLocks noChangeArrowheads="1"/>
            </p:cNvSpPr>
            <p:nvPr/>
          </p:nvSpPr>
          <p:spPr bwMode="auto">
            <a:xfrm>
              <a:off x="3020" y="1349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60" name="AutoShape 20"/>
            <p:cNvSpPr>
              <a:spLocks noChangeArrowheads="1"/>
            </p:cNvSpPr>
            <p:nvPr/>
          </p:nvSpPr>
          <p:spPr bwMode="auto">
            <a:xfrm>
              <a:off x="3022" y="2114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61" name="AutoShape 21"/>
            <p:cNvSpPr>
              <a:spLocks noChangeArrowheads="1"/>
            </p:cNvSpPr>
            <p:nvPr/>
          </p:nvSpPr>
          <p:spPr bwMode="auto">
            <a:xfrm>
              <a:off x="3042" y="3363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9986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476250"/>
            <a:ext cx="7697788" cy="847725"/>
          </a:xfrm>
        </p:spPr>
        <p:txBody>
          <a:bodyPr anchor="b"/>
          <a:lstStyle/>
          <a:p>
            <a:pPr eaLnBrk="1" hangingPunct="1"/>
            <a:r>
              <a:rPr lang="en-GB" sz="2400" dirty="0" smtClean="0">
                <a:latin typeface="Verdana" pitchFamily="34" charset="0"/>
              </a:rPr>
              <a:t>Compliance risk </a:t>
            </a:r>
            <a:r>
              <a:rPr lang="en-GB" sz="2400" b="1" dirty="0" smtClean="0">
                <a:latin typeface="Verdana" pitchFamily="34" charset="0"/>
              </a:rPr>
              <a:t>monitoring</a:t>
            </a:r>
            <a:r>
              <a:rPr lang="en-GB" sz="2400" dirty="0" smtClean="0">
                <a:latin typeface="Verdana" pitchFamily="34" charset="0"/>
              </a:rPr>
              <a:t> involves…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04925" y="1851025"/>
            <a:ext cx="7219950" cy="4746625"/>
          </a:xfrm>
        </p:spPr>
        <p:txBody>
          <a:bodyPr/>
          <a:lstStyle/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Auditing, tracking and reporting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Comparing actual outcomes to pre-set indicators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Confirming effectiveness of your risk responses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Reporting compliance and exceptions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Establishing [annual / periodical] compliance risk management reports</a:t>
            </a:r>
          </a:p>
          <a:p>
            <a:pPr eaLnBrk="1" hangingPunct="1">
              <a:defRPr/>
            </a:pPr>
            <a:endParaRPr lang="en-GB" sz="1800" dirty="0">
              <a:latin typeface="Verdana" pitchFamily="34" charset="0"/>
            </a:endParaRPr>
          </a:p>
          <a:p>
            <a:pPr marL="0" indent="0">
              <a:buNone/>
              <a:defRPr/>
            </a:pPr>
            <a:r>
              <a:rPr lang="en-GB" sz="1800" dirty="0">
                <a:solidFill>
                  <a:srgbClr val="FF0000"/>
                </a:solidFill>
                <a:latin typeface="Verdana" pitchFamily="34" charset="0"/>
              </a:rPr>
              <a:t>NB – COLP and COFA reporting obligations to SRA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1800" dirty="0">
              <a:latin typeface="Verdana" pitchFamily="34" charset="0"/>
            </a:endParaRP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1800" dirty="0">
              <a:latin typeface="Verdana" pitchFamily="34" charset="0"/>
            </a:endParaRP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19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471488"/>
            <a:ext cx="7289800" cy="658812"/>
          </a:xfrm>
        </p:spPr>
        <p:txBody>
          <a:bodyPr/>
          <a:lstStyle/>
          <a:p>
            <a:r>
              <a:rPr lang="en-GB" sz="3600">
                <a:latin typeface="Verdana" pitchFamily="34" charset="0"/>
              </a:rPr>
              <a:t>Risk monitoring</a:t>
            </a:r>
          </a:p>
        </p:txBody>
      </p:sp>
      <p:grpSp>
        <p:nvGrpSpPr>
          <p:cNvPr id="48131" name="Group 3"/>
          <p:cNvGrpSpPr>
            <a:grpSpLocks/>
          </p:cNvGrpSpPr>
          <p:nvPr/>
        </p:nvGrpSpPr>
        <p:grpSpPr bwMode="auto">
          <a:xfrm>
            <a:off x="2008242" y="1698626"/>
            <a:ext cx="6273800" cy="2765425"/>
            <a:chOff x="1514" y="1088"/>
            <a:chExt cx="3068" cy="1742"/>
          </a:xfrm>
        </p:grpSpPr>
        <p:grpSp>
          <p:nvGrpSpPr>
            <p:cNvPr id="48132" name="Group 4"/>
            <p:cNvGrpSpPr>
              <a:grpSpLocks/>
            </p:cNvGrpSpPr>
            <p:nvPr/>
          </p:nvGrpSpPr>
          <p:grpSpPr bwMode="auto">
            <a:xfrm>
              <a:off x="1649" y="1088"/>
              <a:ext cx="2698" cy="1015"/>
              <a:chOff x="1261" y="793"/>
              <a:chExt cx="2698" cy="1015"/>
            </a:xfrm>
          </p:grpSpPr>
          <p:grpSp>
            <p:nvGrpSpPr>
              <p:cNvPr id="48133" name="Group 5"/>
              <p:cNvGrpSpPr>
                <a:grpSpLocks/>
              </p:cNvGrpSpPr>
              <p:nvPr/>
            </p:nvGrpSpPr>
            <p:grpSpPr bwMode="auto">
              <a:xfrm>
                <a:off x="1261" y="793"/>
                <a:ext cx="1134" cy="534"/>
                <a:chOff x="946" y="793"/>
                <a:chExt cx="1134" cy="534"/>
              </a:xfrm>
            </p:grpSpPr>
            <p:sp>
              <p:nvSpPr>
                <p:cNvPr id="48134" name="Rectangle 6"/>
                <p:cNvSpPr>
                  <a:spLocks noChangeArrowheads="1"/>
                </p:cNvSpPr>
                <p:nvPr/>
              </p:nvSpPr>
              <p:spPr bwMode="auto">
                <a:xfrm>
                  <a:off x="1086" y="845"/>
                  <a:ext cx="920" cy="4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13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946" y="793"/>
                  <a:ext cx="1134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Required controls summary</a:t>
                  </a:r>
                </a:p>
              </p:txBody>
            </p:sp>
          </p:grpSp>
          <p:grpSp>
            <p:nvGrpSpPr>
              <p:cNvPr id="48136" name="Group 8"/>
              <p:cNvGrpSpPr>
                <a:grpSpLocks/>
              </p:cNvGrpSpPr>
              <p:nvPr/>
            </p:nvGrpSpPr>
            <p:grpSpPr bwMode="auto">
              <a:xfrm>
                <a:off x="2016" y="1034"/>
                <a:ext cx="1943" cy="774"/>
                <a:chOff x="2016" y="1034"/>
                <a:chExt cx="1943" cy="774"/>
              </a:xfrm>
            </p:grpSpPr>
            <p:sp>
              <p:nvSpPr>
                <p:cNvPr id="48137" name="Rectangle 9"/>
                <p:cNvSpPr>
                  <a:spLocks noChangeArrowheads="1"/>
                </p:cNvSpPr>
                <p:nvPr/>
              </p:nvSpPr>
              <p:spPr bwMode="auto">
                <a:xfrm>
                  <a:off x="2156" y="1086"/>
                  <a:ext cx="920" cy="4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13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016" y="1034"/>
                  <a:ext cx="1134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Contingency plan requirements</a:t>
                  </a:r>
                </a:p>
              </p:txBody>
            </p:sp>
            <p:grpSp>
              <p:nvGrpSpPr>
                <p:cNvPr id="48139" name="Group 11"/>
                <p:cNvGrpSpPr>
                  <a:grpSpLocks/>
                </p:cNvGrpSpPr>
                <p:nvPr/>
              </p:nvGrpSpPr>
              <p:grpSpPr bwMode="auto">
                <a:xfrm>
                  <a:off x="2825" y="1274"/>
                  <a:ext cx="1134" cy="534"/>
                  <a:chOff x="2753" y="1184"/>
                  <a:chExt cx="1134" cy="534"/>
                </a:xfrm>
              </p:grpSpPr>
              <p:sp>
                <p:nvSpPr>
                  <p:cNvPr id="48140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893" y="1236"/>
                    <a:ext cx="920" cy="4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4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53" y="1184"/>
                    <a:ext cx="1134" cy="52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GB" sz="1600">
                        <a:latin typeface="Verdana" pitchFamily="34" charset="0"/>
                      </a:rPr>
                      <a:t>Insurance requirements summary</a:t>
                    </a:r>
                  </a:p>
                </p:txBody>
              </p:sp>
            </p:grpSp>
          </p:grpSp>
        </p:grpSp>
        <p:grpSp>
          <p:nvGrpSpPr>
            <p:cNvPr id="48142" name="Group 14"/>
            <p:cNvGrpSpPr>
              <a:grpSpLocks/>
            </p:cNvGrpSpPr>
            <p:nvPr/>
          </p:nvGrpSpPr>
          <p:grpSpPr bwMode="auto">
            <a:xfrm>
              <a:off x="1514" y="2271"/>
              <a:ext cx="1346" cy="559"/>
              <a:chOff x="1076" y="2022"/>
              <a:chExt cx="1346" cy="559"/>
            </a:xfrm>
          </p:grpSpPr>
          <p:sp>
            <p:nvSpPr>
              <p:cNvPr id="48143" name="Rectangle 15"/>
              <p:cNvSpPr>
                <a:spLocks noChangeArrowheads="1"/>
              </p:cNvSpPr>
              <p:nvPr/>
            </p:nvSpPr>
            <p:spPr bwMode="auto">
              <a:xfrm>
                <a:off x="1076" y="2053"/>
                <a:ext cx="1341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44" name="Text Box 16"/>
              <p:cNvSpPr txBox="1">
                <a:spLocks noChangeArrowheads="1"/>
              </p:cNvSpPr>
              <p:nvPr/>
            </p:nvSpPr>
            <p:spPr bwMode="auto">
              <a:xfrm>
                <a:off x="1090" y="2022"/>
                <a:ext cx="1332" cy="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600">
                    <a:latin typeface="Verdana" pitchFamily="34" charset="0"/>
                  </a:rPr>
                  <a:t>Set risk indicators and methods to monitor them</a:t>
                </a:r>
              </a:p>
            </p:txBody>
          </p:sp>
        </p:grpSp>
        <p:sp>
          <p:nvSpPr>
            <p:cNvPr id="48145" name="AutoShape 17"/>
            <p:cNvSpPr>
              <a:spLocks noChangeArrowheads="1"/>
            </p:cNvSpPr>
            <p:nvPr/>
          </p:nvSpPr>
          <p:spPr bwMode="auto">
            <a:xfrm>
              <a:off x="2133" y="1695"/>
              <a:ext cx="141" cy="43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46" name="AutoShape 18"/>
            <p:cNvSpPr>
              <a:spLocks noChangeArrowheads="1"/>
            </p:cNvSpPr>
            <p:nvPr/>
          </p:nvSpPr>
          <p:spPr bwMode="auto">
            <a:xfrm rot="16162906">
              <a:off x="3177" y="2391"/>
              <a:ext cx="146" cy="39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8147" name="Group 19"/>
            <p:cNvGrpSpPr>
              <a:grpSpLocks/>
            </p:cNvGrpSpPr>
            <p:nvPr/>
          </p:nvGrpSpPr>
          <p:grpSpPr bwMode="auto">
            <a:xfrm>
              <a:off x="3448" y="2295"/>
              <a:ext cx="1134" cy="534"/>
              <a:chOff x="2753" y="1184"/>
              <a:chExt cx="1134" cy="534"/>
            </a:xfrm>
          </p:grpSpPr>
          <p:sp>
            <p:nvSpPr>
              <p:cNvPr id="48148" name="Rectangle 20"/>
              <p:cNvSpPr>
                <a:spLocks noChangeArrowheads="1"/>
              </p:cNvSpPr>
              <p:nvPr/>
            </p:nvSpPr>
            <p:spPr bwMode="auto">
              <a:xfrm>
                <a:off x="2893" y="1236"/>
                <a:ext cx="920" cy="4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49" name="Text Box 21"/>
              <p:cNvSpPr txBox="1">
                <a:spLocks noChangeArrowheads="1"/>
              </p:cNvSpPr>
              <p:nvPr/>
            </p:nvSpPr>
            <p:spPr bwMode="auto">
              <a:xfrm>
                <a:off x="2753" y="1184"/>
                <a:ext cx="1134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>
                    <a:latin typeface="Verdana" pitchFamily="34" charset="0"/>
                  </a:rPr>
                  <a:t>Annual Risk Management Report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6106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/>
        <p:txBody>
          <a:bodyPr anchor="b">
            <a:normAutofit/>
          </a:bodyPr>
          <a:lstStyle/>
          <a:p>
            <a:pPr algn="l" eaLnBrk="1" hangingPunct="1"/>
            <a:r>
              <a:rPr lang="en-GB" sz="2400" dirty="0" smtClean="0"/>
              <a:t>For example, under Chapter 7 of SRA Code the Outcomes provide that firms must, inter alia ....</a:t>
            </a:r>
            <a:r>
              <a:rPr lang="en-GB" sz="4000" dirty="0" smtClean="0"/>
              <a:t> 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6888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1800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 - </a:t>
            </a:r>
            <a:r>
              <a:rPr lang="en-US" sz="1800" b="1" dirty="0" smtClean="0"/>
              <a:t>have appropriate systems and controls in place </a:t>
            </a:r>
            <a:r>
              <a:rPr lang="en-US" sz="1800" dirty="0" smtClean="0"/>
              <a:t>to achieve and comply with all Principles, rules and outcomes and other requirements of the Handbook</a:t>
            </a:r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r>
              <a:rPr lang="en-US" sz="1800" dirty="0" smtClean="0"/>
              <a:t> - </a:t>
            </a:r>
            <a:r>
              <a:rPr lang="en-US" sz="1800" b="1" dirty="0" smtClean="0"/>
              <a:t>identify, monitor and manage risks </a:t>
            </a:r>
            <a:r>
              <a:rPr lang="en-US" sz="1800" dirty="0" smtClean="0"/>
              <a:t>to the achievement of all outcomes, rules, Principles and other requirements in the Handbook if applicable and take steps to address issues identified  </a:t>
            </a:r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r>
              <a:rPr lang="en-US" sz="1800" b="1" dirty="0" smtClean="0"/>
              <a:t>Do you already have appropriate systems and controls in place to comply? </a:t>
            </a:r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r>
              <a:rPr lang="en-US" sz="1800" dirty="0" smtClean="0"/>
              <a:t> 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6474702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95438" y="332656"/>
            <a:ext cx="7183437" cy="648072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Verdana" pitchFamily="34" charset="0"/>
              </a:rPr>
              <a:t>Limitation of compliance risks</a:t>
            </a:r>
            <a:endParaRPr lang="en-GB" sz="2400" dirty="0">
              <a:latin typeface="Verdana" pitchFamily="34" charset="0"/>
            </a:endParaRP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2734173" y="1221522"/>
            <a:ext cx="3134539" cy="5318125"/>
            <a:chOff x="2142" y="803"/>
            <a:chExt cx="1628" cy="3440"/>
          </a:xfrm>
        </p:grpSpPr>
        <p:grpSp>
          <p:nvGrpSpPr>
            <p:cNvPr id="35844" name="Group 4"/>
            <p:cNvGrpSpPr>
              <a:grpSpLocks/>
            </p:cNvGrpSpPr>
            <p:nvPr/>
          </p:nvGrpSpPr>
          <p:grpSpPr bwMode="auto">
            <a:xfrm>
              <a:off x="2485" y="803"/>
              <a:ext cx="1218" cy="672"/>
              <a:chOff x="1277" y="841"/>
              <a:chExt cx="1218" cy="672"/>
            </a:xfrm>
          </p:grpSpPr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277" y="841"/>
                <a:ext cx="1218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46" name="Text Box 6"/>
              <p:cNvSpPr txBox="1">
                <a:spLocks noChangeArrowheads="1"/>
              </p:cNvSpPr>
              <p:nvPr/>
            </p:nvSpPr>
            <p:spPr bwMode="auto">
              <a:xfrm>
                <a:off x="1368" y="842"/>
                <a:ext cx="1058" cy="6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latin typeface="Century725 BT" charset="0"/>
                  </a:rPr>
                  <a:t>DIAGNOSIS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>
                    <a:latin typeface="Century725 BT" charset="0"/>
                  </a:rPr>
                  <a:t>Identification and assessment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>
                  <a:latin typeface="Century725 BT" charset="0"/>
                </a:endParaRPr>
              </a:p>
            </p:txBody>
          </p:sp>
        </p:grpSp>
        <p:grpSp>
          <p:nvGrpSpPr>
            <p:cNvPr id="35847" name="Group 7"/>
            <p:cNvGrpSpPr>
              <a:grpSpLocks/>
            </p:cNvGrpSpPr>
            <p:nvPr/>
          </p:nvGrpSpPr>
          <p:grpSpPr bwMode="auto">
            <a:xfrm>
              <a:off x="2497" y="1551"/>
              <a:ext cx="1226" cy="677"/>
              <a:chOff x="1280" y="1495"/>
              <a:chExt cx="1226" cy="677"/>
            </a:xfrm>
          </p:grpSpPr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80" y="1501"/>
                <a:ext cx="1226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49" name="Text Box 9"/>
              <p:cNvSpPr txBox="1">
                <a:spLocks noChangeArrowheads="1"/>
              </p:cNvSpPr>
              <p:nvPr/>
            </p:nvSpPr>
            <p:spPr bwMode="auto">
              <a:xfrm>
                <a:off x="1363" y="1495"/>
                <a:ext cx="1058" cy="6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 dirty="0">
                    <a:latin typeface="Century725 BT" charset="0"/>
                  </a:rPr>
                  <a:t>MITIGATION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 dirty="0">
                    <a:latin typeface="Century725 BT" charset="0"/>
                  </a:rPr>
                  <a:t>Control, transfer and avoidance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 dirty="0">
                  <a:latin typeface="Century725 BT" charset="0"/>
                </a:endParaRPr>
              </a:p>
            </p:txBody>
          </p:sp>
        </p:grpSp>
        <p:grpSp>
          <p:nvGrpSpPr>
            <p:cNvPr id="35850" name="Group 10"/>
            <p:cNvGrpSpPr>
              <a:grpSpLocks/>
            </p:cNvGrpSpPr>
            <p:nvPr/>
          </p:nvGrpSpPr>
          <p:grpSpPr bwMode="auto">
            <a:xfrm>
              <a:off x="2493" y="2319"/>
              <a:ext cx="1247" cy="599"/>
              <a:chOff x="1275" y="2181"/>
              <a:chExt cx="1247" cy="599"/>
            </a:xfrm>
          </p:grpSpPr>
          <p:sp>
            <p:nvSpPr>
              <p:cNvPr id="35851" name="Rectangle 11"/>
              <p:cNvSpPr>
                <a:spLocks noChangeArrowheads="1"/>
              </p:cNvSpPr>
              <p:nvPr/>
            </p:nvSpPr>
            <p:spPr bwMode="auto">
              <a:xfrm>
                <a:off x="1281" y="2181"/>
                <a:ext cx="1237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2" name="Text Box 12"/>
              <p:cNvSpPr txBox="1">
                <a:spLocks noChangeArrowheads="1"/>
              </p:cNvSpPr>
              <p:nvPr/>
            </p:nvSpPr>
            <p:spPr bwMode="auto">
              <a:xfrm>
                <a:off x="1275" y="2193"/>
                <a:ext cx="1247" cy="5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 dirty="0">
                    <a:latin typeface="Century725 BT" charset="0"/>
                  </a:rPr>
                  <a:t>MONITORING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 dirty="0">
                    <a:latin typeface="Century725 BT" charset="0"/>
                  </a:rPr>
                  <a:t>Auditing, tracking and reporting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400" dirty="0">
                  <a:latin typeface="Verdana" pitchFamily="34" charset="0"/>
                </a:endParaRPr>
              </a:p>
            </p:txBody>
          </p:sp>
        </p:grpSp>
        <p:grpSp>
          <p:nvGrpSpPr>
            <p:cNvPr id="35853" name="Group 13"/>
            <p:cNvGrpSpPr>
              <a:grpSpLocks/>
            </p:cNvGrpSpPr>
            <p:nvPr/>
          </p:nvGrpSpPr>
          <p:grpSpPr bwMode="auto">
            <a:xfrm>
              <a:off x="2142" y="2999"/>
              <a:ext cx="1628" cy="340"/>
              <a:chOff x="2492" y="2829"/>
              <a:chExt cx="1628" cy="340"/>
            </a:xfrm>
          </p:grpSpPr>
          <p:sp>
            <p:nvSpPr>
              <p:cNvPr id="35854" name="Rectangle 14"/>
              <p:cNvSpPr>
                <a:spLocks noChangeArrowheads="1"/>
              </p:cNvSpPr>
              <p:nvPr/>
            </p:nvSpPr>
            <p:spPr bwMode="auto">
              <a:xfrm>
                <a:off x="2849" y="2829"/>
                <a:ext cx="1237" cy="3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5" name="Text Box 15"/>
              <p:cNvSpPr txBox="1">
                <a:spLocks noChangeArrowheads="1"/>
              </p:cNvSpPr>
              <p:nvPr/>
            </p:nvSpPr>
            <p:spPr bwMode="auto">
              <a:xfrm>
                <a:off x="2492" y="2889"/>
                <a:ext cx="1628" cy="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dirty="0" smtClean="0">
                    <a:latin typeface="Century725 BT" charset="0"/>
                  </a:rPr>
                  <a:t>           When </a:t>
                </a:r>
                <a:r>
                  <a:rPr lang="en-GB" sz="1400" dirty="0">
                    <a:latin typeface="Century725 BT" charset="0"/>
                  </a:rPr>
                  <a:t>a risk crystallises</a:t>
                </a:r>
              </a:p>
            </p:txBody>
          </p:sp>
        </p:grpSp>
        <p:grpSp>
          <p:nvGrpSpPr>
            <p:cNvPr id="35856" name="Group 16"/>
            <p:cNvGrpSpPr>
              <a:grpSpLocks/>
            </p:cNvGrpSpPr>
            <p:nvPr/>
          </p:nvGrpSpPr>
          <p:grpSpPr bwMode="auto">
            <a:xfrm>
              <a:off x="2452" y="3556"/>
              <a:ext cx="1284" cy="687"/>
              <a:chOff x="1205" y="3595"/>
              <a:chExt cx="1284" cy="687"/>
            </a:xfrm>
          </p:grpSpPr>
          <p:sp>
            <p:nvSpPr>
              <p:cNvPr id="35857" name="Rectangle 17"/>
              <p:cNvSpPr>
                <a:spLocks noChangeArrowheads="1"/>
              </p:cNvSpPr>
              <p:nvPr/>
            </p:nvSpPr>
            <p:spPr bwMode="auto">
              <a:xfrm>
                <a:off x="1252" y="3595"/>
                <a:ext cx="1237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8" name="Text Box 18"/>
              <p:cNvSpPr txBox="1">
                <a:spLocks noChangeArrowheads="1"/>
              </p:cNvSpPr>
              <p:nvPr/>
            </p:nvSpPr>
            <p:spPr bwMode="auto">
              <a:xfrm>
                <a:off x="1205" y="3611"/>
                <a:ext cx="1271" cy="6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FFFF00"/>
                    </a:solidFill>
                    <a:latin typeface="Century725 BT" charset="0"/>
                  </a:rPr>
                  <a:t>LIMITATION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 dirty="0">
                    <a:latin typeface="Century725 BT" charset="0"/>
                  </a:rPr>
                  <a:t>Minimising the effect of crystallised risks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 dirty="0">
                  <a:latin typeface="Century725 BT" charset="0"/>
                </a:endParaRPr>
              </a:p>
            </p:txBody>
          </p:sp>
        </p:grpSp>
        <p:sp>
          <p:nvSpPr>
            <p:cNvPr id="35859" name="AutoShape 19"/>
            <p:cNvSpPr>
              <a:spLocks noChangeArrowheads="1"/>
            </p:cNvSpPr>
            <p:nvPr/>
          </p:nvSpPr>
          <p:spPr bwMode="auto">
            <a:xfrm>
              <a:off x="3020" y="1349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60" name="AutoShape 20"/>
            <p:cNvSpPr>
              <a:spLocks noChangeArrowheads="1"/>
            </p:cNvSpPr>
            <p:nvPr/>
          </p:nvSpPr>
          <p:spPr bwMode="auto">
            <a:xfrm>
              <a:off x="3022" y="2114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61" name="AutoShape 21"/>
            <p:cNvSpPr>
              <a:spLocks noChangeArrowheads="1"/>
            </p:cNvSpPr>
            <p:nvPr/>
          </p:nvSpPr>
          <p:spPr bwMode="auto">
            <a:xfrm>
              <a:off x="3042" y="3363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7890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471488"/>
            <a:ext cx="7289800" cy="658812"/>
          </a:xfrm>
        </p:spPr>
        <p:txBody>
          <a:bodyPr/>
          <a:lstStyle/>
          <a:p>
            <a:r>
              <a:rPr lang="en-GB" sz="3600" dirty="0" smtClean="0">
                <a:latin typeface="Verdana" pitchFamily="34" charset="0"/>
              </a:rPr>
              <a:t>Risk limitation </a:t>
            </a:r>
            <a:r>
              <a:rPr lang="en-GB" sz="3600" dirty="0">
                <a:latin typeface="Verdana" pitchFamily="34" charset="0"/>
              </a:rPr>
              <a:t>involves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2788" y="2028825"/>
            <a:ext cx="6819900" cy="3813175"/>
          </a:xfrm>
        </p:spPr>
        <p:txBody>
          <a:bodyPr/>
          <a:lstStyle/>
          <a:p>
            <a:r>
              <a:rPr lang="en-GB" sz="2000" dirty="0">
                <a:latin typeface="Verdana" pitchFamily="34" charset="0"/>
              </a:rPr>
              <a:t>Risk </a:t>
            </a:r>
            <a:r>
              <a:rPr lang="en-GB" sz="2000" dirty="0" err="1">
                <a:latin typeface="Verdana" pitchFamily="34" charset="0"/>
              </a:rPr>
              <a:t>crystalisation</a:t>
            </a:r>
            <a:r>
              <a:rPr lang="en-GB" sz="2000" dirty="0">
                <a:latin typeface="Verdana" pitchFamily="34" charset="0"/>
              </a:rPr>
              <a:t> scenarios </a:t>
            </a:r>
          </a:p>
          <a:p>
            <a:r>
              <a:rPr lang="en-GB" sz="2000" dirty="0">
                <a:latin typeface="Verdana" pitchFamily="34" charset="0"/>
              </a:rPr>
              <a:t>Contingency plans</a:t>
            </a:r>
          </a:p>
          <a:p>
            <a:r>
              <a:rPr lang="en-GB" sz="2000" dirty="0">
                <a:latin typeface="Verdana" pitchFamily="34" charset="0"/>
              </a:rPr>
              <a:t>Limitation procedures</a:t>
            </a:r>
          </a:p>
          <a:p>
            <a:r>
              <a:rPr lang="en-GB" sz="2000" dirty="0">
                <a:latin typeface="Verdana" pitchFamily="34" charset="0"/>
              </a:rPr>
              <a:t>Post event </a:t>
            </a:r>
            <a:r>
              <a:rPr lang="en-GB" sz="2000" dirty="0" smtClean="0">
                <a:latin typeface="Verdana" pitchFamily="34" charset="0"/>
              </a:rPr>
              <a:t>assessment</a:t>
            </a:r>
          </a:p>
          <a:p>
            <a:endParaRPr lang="en-GB" sz="2000" dirty="0" smtClean="0">
              <a:latin typeface="Verdana" pitchFamily="34" charset="0"/>
            </a:endParaRPr>
          </a:p>
          <a:p>
            <a:endParaRPr lang="en-GB" sz="2000" dirty="0" smtClean="0">
              <a:latin typeface="Verdana" pitchFamily="34" charset="0"/>
            </a:endParaRPr>
          </a:p>
          <a:p>
            <a:pPr>
              <a:buNone/>
            </a:pPr>
            <a:r>
              <a:rPr lang="en-GB" sz="2000" dirty="0" smtClean="0">
                <a:solidFill>
                  <a:srgbClr val="FF0000"/>
                </a:solidFill>
                <a:latin typeface="Verdana" pitchFamily="34" charset="0"/>
              </a:rPr>
              <a:t>NB – COLP and COFA reporting obligations to SRA</a:t>
            </a:r>
            <a:endParaRPr lang="en-GB" sz="2000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3862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1938"/>
            <a:ext cx="8600256" cy="1295400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GB" sz="2400" dirty="0" smtClean="0">
                <a:latin typeface="Verdana" pitchFamily="34" charset="0"/>
              </a:rPr>
              <a:t>Advantages of a formal compliance and risk  management process for the new SRA Code?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39800" y="1806575"/>
            <a:ext cx="7221538" cy="4862513"/>
          </a:xfrm>
        </p:spPr>
        <p:txBody>
          <a:bodyPr/>
          <a:lstStyle/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Structured approach focuses on key compliance risk areas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Can demonstrate </a:t>
            </a:r>
            <a:r>
              <a:rPr lang="en-GB" sz="1800" b="1" dirty="0" smtClean="0">
                <a:latin typeface="Verdana" pitchFamily="34" charset="0"/>
              </a:rPr>
              <a:t>how</a:t>
            </a:r>
            <a:r>
              <a:rPr lang="en-GB" sz="1800" dirty="0" smtClean="0">
                <a:latin typeface="Verdana" pitchFamily="34" charset="0"/>
              </a:rPr>
              <a:t> a firm is complying and the </a:t>
            </a:r>
            <a:r>
              <a:rPr lang="en-GB" sz="1800" b="1" dirty="0" smtClean="0">
                <a:latin typeface="Verdana" pitchFamily="34" charset="0"/>
              </a:rPr>
              <a:t>effectiveness</a:t>
            </a:r>
            <a:r>
              <a:rPr lang="en-GB" sz="1800" dirty="0" smtClean="0">
                <a:latin typeface="Verdana" pitchFamily="34" charset="0"/>
              </a:rPr>
              <a:t> of compliance / outcomes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Continuous monitoring ensures management of compliance and risk is “lived” day to day 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Universal application to all compliance and risk areas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Comfort / assurance to PI insurers [and SRA?]</a:t>
            </a:r>
          </a:p>
          <a:p>
            <a:pPr eaLnBrk="1" hangingPunct="1">
              <a:defRPr/>
            </a:pPr>
            <a:endParaRPr lang="en-GB" sz="1800" dirty="0">
              <a:latin typeface="Verdan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>
              <a:solidFill>
                <a:srgbClr val="002060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901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476250"/>
            <a:ext cx="7697788" cy="904875"/>
          </a:xfrm>
        </p:spPr>
        <p:txBody>
          <a:bodyPr anchor="b"/>
          <a:lstStyle/>
          <a:p>
            <a:pPr eaLnBrk="1" hangingPunct="1"/>
            <a:r>
              <a:rPr lang="en-GB" sz="2000" smtClean="0">
                <a:latin typeface="Verdana" pitchFamily="34" charset="0"/>
              </a:rPr>
              <a:t>Use of IT systems for compliance and risk management?</a:t>
            </a:r>
            <a:r>
              <a:rPr lang="en-GB" smtClean="0"/>
              <a:t>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6550" y="1989138"/>
            <a:ext cx="6629400" cy="46085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sz="1800" dirty="0" smtClean="0">
                <a:latin typeface="Verdana" pitchFamily="34" charset="0"/>
              </a:rPr>
              <a:t>Use an </a:t>
            </a:r>
            <a:r>
              <a:rPr lang="en-GB" sz="1800" b="1" dirty="0" smtClean="0">
                <a:latin typeface="Verdana" pitchFamily="34" charset="0"/>
              </a:rPr>
              <a:t>integrated</a:t>
            </a:r>
            <a:r>
              <a:rPr lang="en-GB" sz="1800" dirty="0" smtClean="0">
                <a:latin typeface="Verdana" pitchFamily="34" charset="0"/>
              </a:rPr>
              <a:t> compliance risk management system to cost effectively manage compliance risk areas by: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GB" sz="18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dirty="0" smtClean="0">
                <a:latin typeface="Verdana" pitchFamily="34" charset="0"/>
              </a:rPr>
              <a:t>creating and maintaining one central, up to date compliance and risk database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dirty="0" smtClean="0">
                <a:latin typeface="Verdana" pitchFamily="34" charset="0"/>
              </a:rPr>
              <a:t>providing information access to all who need it in relation to exposure to risk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dirty="0" smtClean="0">
                <a:latin typeface="Verdana" pitchFamily="34" charset="0"/>
              </a:rPr>
              <a:t>embedding compliance and risk management procedures – e.g. client inception procedures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dirty="0" smtClean="0">
                <a:latin typeface="Verdana" pitchFamily="34" charset="0"/>
              </a:rPr>
              <a:t>streamlining identification, assessment, mitigation and monitoring of compliance risks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 smtClean="0">
              <a:latin typeface="Verdan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GB" sz="18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20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GB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8946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sz="140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712788"/>
          </a:xfrm>
        </p:spPr>
        <p:txBody>
          <a:bodyPr anchor="b">
            <a:normAutofit fontScale="90000"/>
          </a:bodyPr>
          <a:lstStyle/>
          <a:p>
            <a:pPr algn="l" eaLnBrk="1" hangingPunct="1"/>
            <a:r>
              <a:rPr lang="en-US" sz="2400" dirty="0" smtClean="0">
                <a:latin typeface="Verdana" pitchFamily="34" charset="0"/>
              </a:rPr>
              <a:t>Some areas of particular FOCUS in relation to managing compliance risks</a:t>
            </a:r>
            <a:r>
              <a:rPr lang="en-US" sz="2800" dirty="0" smtClean="0"/>
              <a:t> </a:t>
            </a:r>
          </a:p>
        </p:txBody>
      </p:sp>
      <p:sp>
        <p:nvSpPr>
          <p:cNvPr id="809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GB" sz="2400" dirty="0" smtClean="0">
              <a:latin typeface="Verdana" pitchFamily="34" charset="0"/>
            </a:endParaRPr>
          </a:p>
          <a:p>
            <a:pPr eaLnBrk="1" hangingPunct="1"/>
            <a:r>
              <a:rPr lang="en-GB" sz="1600" dirty="0" smtClean="0">
                <a:latin typeface="Verdana" pitchFamily="34" charset="0"/>
              </a:rPr>
              <a:t>Top level buy-in – management must not only drive compliance but also live it</a:t>
            </a:r>
          </a:p>
          <a:p>
            <a:pPr eaLnBrk="1" hangingPunct="1"/>
            <a:endParaRPr lang="en-GB" sz="1600" dirty="0" smtClean="0">
              <a:latin typeface="Verdana" pitchFamily="34" charset="0"/>
            </a:endParaRPr>
          </a:p>
          <a:p>
            <a:pPr eaLnBrk="1" hangingPunct="1"/>
            <a:r>
              <a:rPr lang="en-GB" sz="1600" dirty="0" smtClean="0">
                <a:latin typeface="Verdana" pitchFamily="34" charset="0"/>
              </a:rPr>
              <a:t>Zero tolerance – just do it!</a:t>
            </a:r>
          </a:p>
          <a:p>
            <a:pPr eaLnBrk="1" hangingPunct="1"/>
            <a:endParaRPr lang="en-GB" sz="1600" dirty="0" smtClean="0">
              <a:latin typeface="Verdana" pitchFamily="34" charset="0"/>
            </a:endParaRPr>
          </a:p>
          <a:p>
            <a:pPr eaLnBrk="1" hangingPunct="1"/>
            <a:r>
              <a:rPr lang="en-GB" sz="1600" dirty="0" smtClean="0">
                <a:latin typeface="Verdana" pitchFamily="34" charset="0"/>
              </a:rPr>
              <a:t>Training and education programmes to build awareness and change mind sets</a:t>
            </a:r>
          </a:p>
          <a:p>
            <a:pPr eaLnBrk="1" hangingPunct="1"/>
            <a:endParaRPr lang="en-GB" sz="1600" dirty="0" smtClean="0">
              <a:latin typeface="Verdana" pitchFamily="34" charset="0"/>
            </a:endParaRPr>
          </a:p>
          <a:p>
            <a:pPr eaLnBrk="1" hangingPunct="1"/>
            <a:r>
              <a:rPr lang="en-GB" sz="1600" dirty="0" smtClean="0">
                <a:latin typeface="Verdana" pitchFamily="34" charset="0"/>
              </a:rPr>
              <a:t>Continuous and systematic monitoring and reporting</a:t>
            </a:r>
          </a:p>
          <a:p>
            <a:pPr eaLnBrk="1" hangingPunct="1"/>
            <a:endParaRPr lang="en-GB" sz="1600" dirty="0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2230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Verdana" pitchFamily="34" charset="0"/>
              </a:rPr>
              <a:t>Above all, you will need to continuously </a:t>
            </a:r>
            <a:r>
              <a:rPr lang="en-GB" sz="2800" b="1" dirty="0" smtClean="0">
                <a:latin typeface="Verdana" pitchFamily="34" charset="0"/>
              </a:rPr>
              <a:t>challenge</a:t>
            </a:r>
            <a:r>
              <a:rPr lang="en-GB" sz="2800" dirty="0" smtClean="0">
                <a:latin typeface="Verdana" pitchFamily="34" charset="0"/>
              </a:rPr>
              <a:t> and stress test the effectiveness of your compliance procedures</a:t>
            </a:r>
            <a:br>
              <a:rPr lang="en-GB" sz="2800" dirty="0" smtClean="0">
                <a:latin typeface="Verdana" pitchFamily="34" charset="0"/>
              </a:rPr>
            </a:br>
            <a:r>
              <a:rPr lang="en-GB" sz="2800" dirty="0" smtClean="0">
                <a:latin typeface="Verdana" pitchFamily="34" charset="0"/>
              </a:rPr>
              <a:t/>
            </a:r>
            <a:br>
              <a:rPr lang="en-GB" sz="2800" dirty="0" smtClean="0">
                <a:latin typeface="Verdana" pitchFamily="34" charset="0"/>
              </a:rPr>
            </a:br>
            <a:r>
              <a:rPr lang="en-GB" sz="2800" dirty="0" smtClean="0">
                <a:latin typeface="Verdana" pitchFamily="34" charset="0"/>
              </a:rPr>
              <a:t/>
            </a:r>
            <a:br>
              <a:rPr lang="en-GB" sz="2800" dirty="0" smtClean="0">
                <a:latin typeface="Verdana" pitchFamily="34" charset="0"/>
              </a:rPr>
            </a:br>
            <a:r>
              <a:rPr lang="en-GB" sz="2800" dirty="0" smtClean="0">
                <a:latin typeface="Verdana" pitchFamily="34" charset="0"/>
              </a:rPr>
              <a:t>“</a:t>
            </a:r>
            <a:r>
              <a:rPr lang="en-GB" sz="2800" i="1" dirty="0" smtClean="0">
                <a:latin typeface="Verdana" pitchFamily="34" charset="0"/>
              </a:rPr>
              <a:t>We should always be able to do better”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39834591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/>
          <a:lstStyle/>
          <a:p>
            <a:pPr algn="l"/>
            <a:r>
              <a:rPr lang="en-GB" dirty="0" smtClean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33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The </a:t>
            </a:r>
            <a:r>
              <a:rPr lang="en-GB" b="1" i="1" dirty="0" smtClean="0"/>
              <a:t>Principles</a:t>
            </a:r>
            <a:r>
              <a:rPr lang="en-GB" b="1" i="1" dirty="0"/>
              <a:t/>
            </a:r>
            <a:br>
              <a:rPr lang="en-GB" b="1" i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Uphold the rule of law and proper administration of justice</a:t>
            </a:r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Act with integrity</a:t>
            </a:r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Do not allow your independence to be compromised</a:t>
            </a:r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Act in the best interests of each client</a:t>
            </a:r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Provide a proper standard of service to clients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081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3200" dirty="0" smtClean="0"/>
              <a:t>The</a:t>
            </a:r>
            <a:r>
              <a:rPr lang="en-GB" sz="3200" b="1" i="1" dirty="0" smtClean="0"/>
              <a:t> Principles </a:t>
            </a:r>
            <a:r>
              <a:rPr lang="en-GB" sz="3200" dirty="0" smtClean="0"/>
              <a:t>continued</a:t>
            </a:r>
            <a:endParaRPr lang="en-US" sz="32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000" dirty="0"/>
              <a:t>Behave in a way that maintains the trust the public places in you and in the provision of legal services</a:t>
            </a:r>
          </a:p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Comply with your legal and regulatory obligations and deal with your regulators and ombudsmen in an open, timely and co-operative manner</a:t>
            </a:r>
          </a:p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Run your business and carry out your role in the business effectively and in accordance with proper governance and sound financial and risk management principles</a:t>
            </a:r>
          </a:p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Run or carry our your role in the business in a way that encourages equality of opportunity and respect for diversity.</a:t>
            </a:r>
          </a:p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sz="2000" dirty="0" smtClean="0"/>
              <a:t>Protect client money and assets</a:t>
            </a:r>
          </a:p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3263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The  </a:t>
            </a:r>
            <a:r>
              <a:rPr lang="en-GB" sz="2800" b="1" dirty="0" smtClean="0"/>
              <a:t>outcomes in the Code </a:t>
            </a:r>
            <a:r>
              <a:rPr lang="en-GB" sz="2800" dirty="0" smtClean="0"/>
              <a:t>cover these areas ...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Client care</a:t>
            </a:r>
          </a:p>
          <a:p>
            <a:r>
              <a:rPr lang="en-GB" sz="1800" dirty="0" smtClean="0"/>
              <a:t>Equality and diversity</a:t>
            </a:r>
          </a:p>
          <a:p>
            <a:r>
              <a:rPr lang="en-GB" sz="1800" dirty="0" smtClean="0"/>
              <a:t>Conflict of interests</a:t>
            </a:r>
          </a:p>
          <a:p>
            <a:r>
              <a:rPr lang="en-GB" sz="1800" dirty="0" smtClean="0"/>
              <a:t>Your client and the court</a:t>
            </a:r>
          </a:p>
          <a:p>
            <a:r>
              <a:rPr lang="en-GB" sz="1800" dirty="0" smtClean="0"/>
              <a:t>Your client and introductions to third parties</a:t>
            </a:r>
          </a:p>
          <a:p>
            <a:r>
              <a:rPr lang="en-GB" sz="1800" dirty="0" smtClean="0"/>
              <a:t>Management of your business</a:t>
            </a:r>
          </a:p>
          <a:p>
            <a:r>
              <a:rPr lang="en-GB" sz="1800" dirty="0" smtClean="0"/>
              <a:t>Publicity</a:t>
            </a:r>
          </a:p>
          <a:p>
            <a:r>
              <a:rPr lang="en-GB" sz="1800" dirty="0" smtClean="0"/>
              <a:t>Fee sharing and referrals</a:t>
            </a:r>
          </a:p>
          <a:p>
            <a:r>
              <a:rPr lang="en-GB" sz="1800" dirty="0" smtClean="0"/>
              <a:t>You and your regulator</a:t>
            </a:r>
          </a:p>
          <a:p>
            <a:r>
              <a:rPr lang="en-GB" sz="1800" dirty="0" smtClean="0"/>
              <a:t>Relations with third parties </a:t>
            </a:r>
          </a:p>
          <a:p>
            <a:r>
              <a:rPr lang="en-GB" sz="1800" dirty="0" smtClean="0"/>
              <a:t>Separate businesses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131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800" b="1" dirty="0" smtClean="0"/>
              <a:t>The Guidance Notes to Rule 8 of the Authorisation Rules say a compliance plan should include ..... </a:t>
            </a:r>
            <a:endParaRPr lang="en-GB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• </a:t>
            </a:r>
            <a:r>
              <a:rPr lang="en-GB" sz="2000" dirty="0"/>
              <a:t>clearly defined governance arrangements providing a </a:t>
            </a:r>
            <a:r>
              <a:rPr lang="en-GB" sz="2000" dirty="0" smtClean="0"/>
              <a:t>transparent</a:t>
            </a:r>
            <a:endParaRPr lang="en-GB" sz="2000" dirty="0"/>
          </a:p>
          <a:p>
            <a:pPr>
              <a:buNone/>
            </a:pPr>
            <a:r>
              <a:rPr lang="en-GB" sz="2000" dirty="0" smtClean="0"/>
              <a:t>framework </a:t>
            </a:r>
            <a:r>
              <a:rPr lang="en-GB" sz="2000" dirty="0"/>
              <a:t>for responsibilities within the </a:t>
            </a:r>
            <a:r>
              <a:rPr lang="en-GB" sz="2000" dirty="0" smtClean="0"/>
              <a:t>firm</a:t>
            </a:r>
            <a:r>
              <a:rPr lang="en-GB" sz="2000" dirty="0"/>
              <a:t> </a:t>
            </a:r>
            <a:endParaRPr lang="en-GB" sz="2000" dirty="0" smtClean="0"/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dirty="0"/>
              <a:t>• appropriate accounting </a:t>
            </a:r>
            <a:r>
              <a:rPr lang="en-GB" sz="2000" dirty="0" smtClean="0"/>
              <a:t>procedures</a:t>
            </a:r>
            <a:r>
              <a:rPr lang="en-GB" sz="2000" dirty="0"/>
              <a:t> </a:t>
            </a:r>
            <a:endParaRPr lang="en-GB" sz="2000" dirty="0" smtClean="0"/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dirty="0"/>
              <a:t>• a system for ensuring that only the appropriate people authorise</a:t>
            </a:r>
          </a:p>
          <a:p>
            <a:pPr>
              <a:buNone/>
            </a:pPr>
            <a:r>
              <a:rPr lang="en-GB" sz="2000" dirty="0"/>
              <a:t>payments from client </a:t>
            </a:r>
            <a:r>
              <a:rPr lang="en-GB" sz="2000" dirty="0" smtClean="0"/>
              <a:t>account</a:t>
            </a:r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dirty="0"/>
              <a:t> </a:t>
            </a:r>
            <a:r>
              <a:rPr lang="en-GB" sz="2000" dirty="0" smtClean="0"/>
              <a:t>• </a:t>
            </a:r>
            <a:r>
              <a:rPr lang="en-GB" sz="2000" dirty="0"/>
              <a:t>a system for ensuring that undertakings are given only when intended,</a:t>
            </a:r>
          </a:p>
          <a:p>
            <a:pPr>
              <a:buNone/>
            </a:pPr>
            <a:r>
              <a:rPr lang="en-GB" sz="2000" dirty="0"/>
              <a:t>and compliance with them is monitored and </a:t>
            </a:r>
            <a:r>
              <a:rPr lang="en-GB" sz="2000" dirty="0" smtClean="0"/>
              <a:t>enforced</a:t>
            </a:r>
            <a:r>
              <a:rPr lang="en-GB" sz="2000" dirty="0"/>
              <a:t> </a:t>
            </a:r>
          </a:p>
          <a:p>
            <a:pPr>
              <a:buNone/>
            </a:pPr>
            <a:r>
              <a:rPr lang="en-GB" sz="1000" dirty="0"/>
              <a:t> </a:t>
            </a:r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48121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2236</Words>
  <Application>Microsoft Office PowerPoint</Application>
  <PresentationFormat>On-screen Show (4:3)</PresentationFormat>
  <Paragraphs>517</Paragraphs>
  <Slides>56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Office Theme</vt:lpstr>
      <vt:lpstr>Document</vt:lpstr>
      <vt:lpstr>How to put in place a compliance plan </vt:lpstr>
      <vt:lpstr>The scope of this session</vt:lpstr>
      <vt:lpstr>Why do you need a compliance plan?</vt:lpstr>
      <vt:lpstr>1. The [firm], its managers and employees, comply with the SRA's regulatory arrangements as they apply to them, as required under section 176 of the LSA and Rule 8.1 above</vt:lpstr>
      <vt:lpstr>For example, under Chapter 7 of SRA Code the Outcomes provide that firms must, inter alia .... </vt:lpstr>
      <vt:lpstr>The Principles </vt:lpstr>
      <vt:lpstr>The Principles continued</vt:lpstr>
      <vt:lpstr>The  outcomes in the Code cover these areas ...</vt:lpstr>
      <vt:lpstr>The Guidance Notes to Rule 8 of the Authorisation Rules say a compliance plan should include ..... </vt:lpstr>
      <vt:lpstr>Rule 8 Guidance notes continued</vt:lpstr>
      <vt:lpstr>Rule 8 Guidance Notes continued ....</vt:lpstr>
      <vt:lpstr>2. The [firm] and its managers and employees, who are authorised persons, maintain the professional principles. </vt:lpstr>
      <vt:lpstr>Where to start?</vt:lpstr>
      <vt:lpstr>Client care</vt:lpstr>
      <vt:lpstr>Equality and diversity</vt:lpstr>
      <vt:lpstr>Conflict of interests</vt:lpstr>
      <vt:lpstr>  Confidentiality and disclosure   </vt:lpstr>
      <vt:lpstr>Introductions to third parties</vt:lpstr>
      <vt:lpstr>Management and governance</vt:lpstr>
      <vt:lpstr>Publicity</vt:lpstr>
      <vt:lpstr>Some other areas</vt:lpstr>
      <vt:lpstr>Some other areas continued ....</vt:lpstr>
      <vt:lpstr>Planning how to put in place a compliance plan</vt:lpstr>
      <vt:lpstr>Your challenge</vt:lpstr>
      <vt:lpstr>1. Buy – in from everyone in your firm will be necessary</vt:lpstr>
      <vt:lpstr>“Heavyweight gorilla”</vt:lpstr>
      <vt:lpstr>“That’s a great idea  …for the rest of you!” </vt:lpstr>
      <vt:lpstr>Use education and training to obtain buy-in</vt:lpstr>
      <vt:lpstr>2. Establish the resources you will need to put in place a compliance plan</vt:lpstr>
      <vt:lpstr>You will need a team to help you put together your compliance plan</vt:lpstr>
      <vt:lpstr>Planning your resources</vt:lpstr>
      <vt:lpstr>Constructing a compliance plan</vt:lpstr>
      <vt:lpstr>A systematic approach is required</vt:lpstr>
      <vt:lpstr>Identifying and assessing your compliance risks</vt:lpstr>
      <vt:lpstr>Identifying and assessing your compliance risks</vt:lpstr>
      <vt:lpstr>  Failure to manage your knowledge will involve serious risk </vt:lpstr>
      <vt:lpstr>Law firm risks </vt:lpstr>
      <vt:lpstr>Compliance Risk Mapping </vt:lpstr>
      <vt:lpstr>Some key factors in identifying and assessing risks</vt:lpstr>
      <vt:lpstr>Some examples of compliance risks</vt:lpstr>
      <vt:lpstr>Assessment of compliance risks</vt:lpstr>
      <vt:lpstr>Using ‘brainstorming’ as a method of identifying and assessing compliance risks</vt:lpstr>
      <vt:lpstr>Risk Diagnosis</vt:lpstr>
      <vt:lpstr>Mitigating compliance risks</vt:lpstr>
      <vt:lpstr>Compliance risk Mitigation</vt:lpstr>
      <vt:lpstr>Risk mitigation</vt:lpstr>
      <vt:lpstr>Monitoring compliance risks</vt:lpstr>
      <vt:lpstr>Compliance risk monitoring involves…</vt:lpstr>
      <vt:lpstr>Risk monitoring</vt:lpstr>
      <vt:lpstr>Limitation of compliance risks</vt:lpstr>
      <vt:lpstr>Risk limitation involves</vt:lpstr>
      <vt:lpstr>Advantages of a formal compliance and risk  management process for the new SRA Code? </vt:lpstr>
      <vt:lpstr>Use of IT systems for compliance and risk management? </vt:lpstr>
      <vt:lpstr>Some areas of particular FOCUS in relation to managing compliance risks </vt:lpstr>
      <vt:lpstr>Above all, you will need to continuously challenge and stress test the effectiveness of your compliance procedures   “We should always be able to do better”</vt:lpstr>
      <vt:lpstr>Any 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a compliance plan for outcomes focused regulation</dc:title>
  <dc:creator>Peter</dc:creator>
  <cp:lastModifiedBy>Peter</cp:lastModifiedBy>
  <cp:revision>15</cp:revision>
  <dcterms:created xsi:type="dcterms:W3CDTF">2012-09-03T08:22:39Z</dcterms:created>
  <dcterms:modified xsi:type="dcterms:W3CDTF">2012-09-03T12:32:40Z</dcterms:modified>
</cp:coreProperties>
</file>